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342" r:id="rId3"/>
    <p:sldId id="344" r:id="rId4"/>
    <p:sldId id="349" r:id="rId5"/>
    <p:sldId id="350" r:id="rId6"/>
    <p:sldId id="343" r:id="rId7"/>
    <p:sldId id="310" r:id="rId8"/>
    <p:sldId id="345" r:id="rId9"/>
    <p:sldId id="346" r:id="rId10"/>
    <p:sldId id="347" r:id="rId11"/>
    <p:sldId id="348" r:id="rId12"/>
    <p:sldId id="336" r:id="rId13"/>
    <p:sldId id="335" r:id="rId14"/>
    <p:sldId id="330" r:id="rId15"/>
    <p:sldId id="331" r:id="rId16"/>
    <p:sldId id="333" r:id="rId17"/>
    <p:sldId id="339" r:id="rId18"/>
    <p:sldId id="338" r:id="rId19"/>
    <p:sldId id="341" r:id="rId20"/>
    <p:sldId id="337" r:id="rId21"/>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50">
          <p15:clr>
            <a:srgbClr val="A4A3A4"/>
          </p15:clr>
        </p15:guide>
        <p15:guide id="4" pos="5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78923" autoAdjust="0"/>
  </p:normalViewPr>
  <p:slideViewPr>
    <p:cSldViewPr>
      <p:cViewPr varScale="1">
        <p:scale>
          <a:sx n="77" d="100"/>
          <a:sy n="77" d="100"/>
        </p:scale>
        <p:origin x="-684" y="-84"/>
      </p:cViewPr>
      <p:guideLst>
        <p:guide orient="horz" pos="2160"/>
        <p:guide orient="horz" pos="350"/>
        <p:guide pos="2880"/>
        <p:guide pos="567"/>
      </p:guideLst>
    </p:cSldViewPr>
  </p:slideViewPr>
  <p:outlineViewPr>
    <p:cViewPr>
      <p:scale>
        <a:sx n="33" d="100"/>
        <a:sy n="33" d="100"/>
      </p:scale>
      <p:origin x="0" y="102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D7AA9-60D1-438F-8E37-A32B7A3F71EB}"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D83D3B7-186C-4D9B-B458-818324358657}">
      <dgm:prSet phldrT="[Testo]"/>
      <dgm:spPr/>
      <dgm:t>
        <a:bodyPr/>
        <a:lstStyle/>
        <a:p>
          <a:r>
            <a:rPr lang="en-GB" dirty="0"/>
            <a:t>LEMMA</a:t>
          </a:r>
        </a:p>
      </dgm:t>
    </dgm:pt>
    <dgm:pt modelId="{E4E3CAF1-4367-4405-BE30-D55058947731}" type="parTrans" cxnId="{CA84FE9E-2609-455D-ABE6-578E7347D495}">
      <dgm:prSet/>
      <dgm:spPr/>
      <dgm:t>
        <a:bodyPr/>
        <a:lstStyle/>
        <a:p>
          <a:endParaRPr lang="en-GB"/>
        </a:p>
      </dgm:t>
    </dgm:pt>
    <dgm:pt modelId="{9FEF3CA7-DA46-4972-8587-F79E482EB47B}" type="sibTrans" cxnId="{CA84FE9E-2609-455D-ABE6-578E7347D495}">
      <dgm:prSet/>
      <dgm:spPr/>
      <dgm:t>
        <a:bodyPr/>
        <a:lstStyle/>
        <a:p>
          <a:endParaRPr lang="en-GB"/>
        </a:p>
      </dgm:t>
    </dgm:pt>
    <dgm:pt modelId="{74F37B8D-0E4E-426D-BE50-D04C292D7102}">
      <dgm:prSet phldrT="[Testo]"/>
      <dgm:spPr/>
      <dgm:t>
        <a:bodyPr/>
        <a:lstStyle/>
        <a:p>
          <a:r>
            <a:rPr lang="en-GB" dirty="0"/>
            <a:t>DEFINIZIONE</a:t>
          </a:r>
        </a:p>
      </dgm:t>
    </dgm:pt>
    <dgm:pt modelId="{0387500B-45C4-442C-8536-5897FC07616E}" type="parTrans" cxnId="{CD213A3D-5A89-4158-8392-46F2730B568D}">
      <dgm:prSet/>
      <dgm:spPr/>
      <dgm:t>
        <a:bodyPr/>
        <a:lstStyle/>
        <a:p>
          <a:endParaRPr lang="en-GB"/>
        </a:p>
      </dgm:t>
    </dgm:pt>
    <dgm:pt modelId="{85A4E21D-FBC0-433D-826C-32EB4CBD8349}" type="sibTrans" cxnId="{CD213A3D-5A89-4158-8392-46F2730B568D}">
      <dgm:prSet/>
      <dgm:spPr/>
      <dgm:t>
        <a:bodyPr/>
        <a:lstStyle/>
        <a:p>
          <a:endParaRPr lang="en-GB"/>
        </a:p>
      </dgm:t>
    </dgm:pt>
    <dgm:pt modelId="{66412379-0CFC-4897-B329-958B175CD605}">
      <dgm:prSet phldrT="[Testo]"/>
      <dgm:spPr/>
      <dgm:t>
        <a:bodyPr/>
        <a:lstStyle/>
        <a:p>
          <a:r>
            <a:rPr lang="en-GB" dirty="0"/>
            <a:t>TERMINE</a:t>
          </a:r>
        </a:p>
      </dgm:t>
    </dgm:pt>
    <dgm:pt modelId="{A062F241-F1C1-40F2-A84A-CD9E409678B0}" type="parTrans" cxnId="{6C23757E-8801-4F11-886C-0F01783004F0}">
      <dgm:prSet/>
      <dgm:spPr/>
      <dgm:t>
        <a:bodyPr/>
        <a:lstStyle/>
        <a:p>
          <a:endParaRPr lang="en-GB"/>
        </a:p>
      </dgm:t>
    </dgm:pt>
    <dgm:pt modelId="{7233CF6B-3E87-4F79-B848-CD08F71AF992}" type="sibTrans" cxnId="{6C23757E-8801-4F11-886C-0F01783004F0}">
      <dgm:prSet/>
      <dgm:spPr/>
      <dgm:t>
        <a:bodyPr/>
        <a:lstStyle/>
        <a:p>
          <a:endParaRPr lang="en-GB"/>
        </a:p>
      </dgm:t>
    </dgm:pt>
    <dgm:pt modelId="{C6FAE049-42A5-4073-8466-AF73F5638DAF}" type="pres">
      <dgm:prSet presAssocID="{338D7AA9-60D1-438F-8E37-A32B7A3F71EB}" presName="Name0" presStyleCnt="0">
        <dgm:presLayoutVars>
          <dgm:dir val="rev"/>
          <dgm:resizeHandles val="exact"/>
        </dgm:presLayoutVars>
      </dgm:prSet>
      <dgm:spPr/>
    </dgm:pt>
    <dgm:pt modelId="{8E1F649A-CA56-4A2B-B2F3-1FC4AEFB07A3}" type="pres">
      <dgm:prSet presAssocID="{338D7AA9-60D1-438F-8E37-A32B7A3F71EB}" presName="vNodes" presStyleCnt="0"/>
      <dgm:spPr/>
    </dgm:pt>
    <dgm:pt modelId="{8D181C72-798C-497F-BE5D-1B3AC0DA58DF}" type="pres">
      <dgm:prSet presAssocID="{ED83D3B7-186C-4D9B-B458-818324358657}" presName="node" presStyleLbl="node1" presStyleIdx="0" presStyleCnt="3">
        <dgm:presLayoutVars>
          <dgm:bulletEnabled val="1"/>
        </dgm:presLayoutVars>
      </dgm:prSet>
      <dgm:spPr/>
      <dgm:t>
        <a:bodyPr/>
        <a:lstStyle/>
        <a:p>
          <a:endParaRPr lang="it-IT"/>
        </a:p>
      </dgm:t>
    </dgm:pt>
    <dgm:pt modelId="{9691A86B-BFCF-43C2-8DA1-A0169B2B92F9}" type="pres">
      <dgm:prSet presAssocID="{9FEF3CA7-DA46-4972-8587-F79E482EB47B}" presName="spacerT" presStyleCnt="0"/>
      <dgm:spPr/>
    </dgm:pt>
    <dgm:pt modelId="{115AB9CC-9476-4565-BB3B-5810072B3278}" type="pres">
      <dgm:prSet presAssocID="{9FEF3CA7-DA46-4972-8587-F79E482EB47B}" presName="sibTrans" presStyleLbl="sibTrans2D1" presStyleIdx="0" presStyleCnt="2"/>
      <dgm:spPr/>
      <dgm:t>
        <a:bodyPr/>
        <a:lstStyle/>
        <a:p>
          <a:endParaRPr lang="it-IT"/>
        </a:p>
      </dgm:t>
    </dgm:pt>
    <dgm:pt modelId="{E3807FFE-E601-4FAC-8EAB-E1C9C5FBBB89}" type="pres">
      <dgm:prSet presAssocID="{9FEF3CA7-DA46-4972-8587-F79E482EB47B}" presName="spacerB" presStyleCnt="0"/>
      <dgm:spPr/>
    </dgm:pt>
    <dgm:pt modelId="{60B02638-432C-48E3-A54C-BE73D49FE813}" type="pres">
      <dgm:prSet presAssocID="{74F37B8D-0E4E-426D-BE50-D04C292D7102}" presName="node" presStyleLbl="node1" presStyleIdx="1" presStyleCnt="3">
        <dgm:presLayoutVars>
          <dgm:bulletEnabled val="1"/>
        </dgm:presLayoutVars>
      </dgm:prSet>
      <dgm:spPr/>
      <dgm:t>
        <a:bodyPr/>
        <a:lstStyle/>
        <a:p>
          <a:endParaRPr lang="it-IT"/>
        </a:p>
      </dgm:t>
    </dgm:pt>
    <dgm:pt modelId="{B2332F07-F014-4837-A687-D5F3E8382AF4}" type="pres">
      <dgm:prSet presAssocID="{338D7AA9-60D1-438F-8E37-A32B7A3F71EB}" presName="sibTransLast" presStyleLbl="sibTrans2D1" presStyleIdx="1" presStyleCnt="2"/>
      <dgm:spPr/>
      <dgm:t>
        <a:bodyPr/>
        <a:lstStyle/>
        <a:p>
          <a:endParaRPr lang="it-IT"/>
        </a:p>
      </dgm:t>
    </dgm:pt>
    <dgm:pt modelId="{A234F7B9-9CF8-4A03-A3EC-73F84CC4D01A}" type="pres">
      <dgm:prSet presAssocID="{338D7AA9-60D1-438F-8E37-A32B7A3F71EB}" presName="connectorText" presStyleLbl="sibTrans2D1" presStyleIdx="1" presStyleCnt="2"/>
      <dgm:spPr/>
      <dgm:t>
        <a:bodyPr/>
        <a:lstStyle/>
        <a:p>
          <a:endParaRPr lang="it-IT"/>
        </a:p>
      </dgm:t>
    </dgm:pt>
    <dgm:pt modelId="{80A48047-63C9-4142-A77A-959451902AF2}" type="pres">
      <dgm:prSet presAssocID="{338D7AA9-60D1-438F-8E37-A32B7A3F71EB}" presName="lastNode" presStyleLbl="node1" presStyleIdx="2" presStyleCnt="3">
        <dgm:presLayoutVars>
          <dgm:bulletEnabled val="1"/>
        </dgm:presLayoutVars>
      </dgm:prSet>
      <dgm:spPr/>
      <dgm:t>
        <a:bodyPr/>
        <a:lstStyle/>
        <a:p>
          <a:endParaRPr lang="it-IT"/>
        </a:p>
      </dgm:t>
    </dgm:pt>
  </dgm:ptLst>
  <dgm:cxnLst>
    <dgm:cxn modelId="{7323B9A4-C84A-4CDD-8DA6-588C2C8DC906}" type="presOf" srcId="{9FEF3CA7-DA46-4972-8587-F79E482EB47B}" destId="{115AB9CC-9476-4565-BB3B-5810072B3278}" srcOrd="0" destOrd="0" presId="urn:microsoft.com/office/officeart/2005/8/layout/equation2"/>
    <dgm:cxn modelId="{A28EA471-A267-4BE2-ADB5-E58B98DE404C}" type="presOf" srcId="{85A4E21D-FBC0-433D-826C-32EB4CBD8349}" destId="{A234F7B9-9CF8-4A03-A3EC-73F84CC4D01A}" srcOrd="1" destOrd="0" presId="urn:microsoft.com/office/officeart/2005/8/layout/equation2"/>
    <dgm:cxn modelId="{5D400319-38F1-4060-AC0C-58B52AD73CF2}" type="presOf" srcId="{ED83D3B7-186C-4D9B-B458-818324358657}" destId="{8D181C72-798C-497F-BE5D-1B3AC0DA58DF}" srcOrd="0" destOrd="0" presId="urn:microsoft.com/office/officeart/2005/8/layout/equation2"/>
    <dgm:cxn modelId="{6A64762E-5957-4E6C-8BD8-20006090483A}" type="presOf" srcId="{85A4E21D-FBC0-433D-826C-32EB4CBD8349}" destId="{B2332F07-F014-4837-A687-D5F3E8382AF4}" srcOrd="0" destOrd="0" presId="urn:microsoft.com/office/officeart/2005/8/layout/equation2"/>
    <dgm:cxn modelId="{B7C7967F-EA7A-459A-882F-57806142D950}" type="presOf" srcId="{66412379-0CFC-4897-B329-958B175CD605}" destId="{80A48047-63C9-4142-A77A-959451902AF2}" srcOrd="0" destOrd="0" presId="urn:microsoft.com/office/officeart/2005/8/layout/equation2"/>
    <dgm:cxn modelId="{CA84FE9E-2609-455D-ABE6-578E7347D495}" srcId="{338D7AA9-60D1-438F-8E37-A32B7A3F71EB}" destId="{ED83D3B7-186C-4D9B-B458-818324358657}" srcOrd="0" destOrd="0" parTransId="{E4E3CAF1-4367-4405-BE30-D55058947731}" sibTransId="{9FEF3CA7-DA46-4972-8587-F79E482EB47B}"/>
    <dgm:cxn modelId="{6C23757E-8801-4F11-886C-0F01783004F0}" srcId="{338D7AA9-60D1-438F-8E37-A32B7A3F71EB}" destId="{66412379-0CFC-4897-B329-958B175CD605}" srcOrd="2" destOrd="0" parTransId="{A062F241-F1C1-40F2-A84A-CD9E409678B0}" sibTransId="{7233CF6B-3E87-4F79-B848-CD08F71AF992}"/>
    <dgm:cxn modelId="{CD213A3D-5A89-4158-8392-46F2730B568D}" srcId="{338D7AA9-60D1-438F-8E37-A32B7A3F71EB}" destId="{74F37B8D-0E4E-426D-BE50-D04C292D7102}" srcOrd="1" destOrd="0" parTransId="{0387500B-45C4-442C-8536-5897FC07616E}" sibTransId="{85A4E21D-FBC0-433D-826C-32EB4CBD8349}"/>
    <dgm:cxn modelId="{069158E8-A050-44A5-A9DC-39A9A9DE9BF5}" type="presOf" srcId="{338D7AA9-60D1-438F-8E37-A32B7A3F71EB}" destId="{C6FAE049-42A5-4073-8466-AF73F5638DAF}" srcOrd="0" destOrd="0" presId="urn:microsoft.com/office/officeart/2005/8/layout/equation2"/>
    <dgm:cxn modelId="{EB67D601-76AA-46CE-9122-CA327211EAEB}" type="presOf" srcId="{74F37B8D-0E4E-426D-BE50-D04C292D7102}" destId="{60B02638-432C-48E3-A54C-BE73D49FE813}" srcOrd="0" destOrd="0" presId="urn:microsoft.com/office/officeart/2005/8/layout/equation2"/>
    <dgm:cxn modelId="{08EF59DC-25B8-4E0E-84D0-32DE2FB3D235}" type="presParOf" srcId="{C6FAE049-42A5-4073-8466-AF73F5638DAF}" destId="{8E1F649A-CA56-4A2B-B2F3-1FC4AEFB07A3}" srcOrd="0" destOrd="0" presId="urn:microsoft.com/office/officeart/2005/8/layout/equation2"/>
    <dgm:cxn modelId="{590B7CB1-F694-48E7-AD5C-8690735582F2}" type="presParOf" srcId="{8E1F649A-CA56-4A2B-B2F3-1FC4AEFB07A3}" destId="{8D181C72-798C-497F-BE5D-1B3AC0DA58DF}" srcOrd="0" destOrd="0" presId="urn:microsoft.com/office/officeart/2005/8/layout/equation2"/>
    <dgm:cxn modelId="{B25936B2-13A4-4B10-895F-216646B026C8}" type="presParOf" srcId="{8E1F649A-CA56-4A2B-B2F3-1FC4AEFB07A3}" destId="{9691A86B-BFCF-43C2-8DA1-A0169B2B92F9}" srcOrd="1" destOrd="0" presId="urn:microsoft.com/office/officeart/2005/8/layout/equation2"/>
    <dgm:cxn modelId="{F5CA9105-1D48-4CB1-AEFD-A360956FC9BA}" type="presParOf" srcId="{8E1F649A-CA56-4A2B-B2F3-1FC4AEFB07A3}" destId="{115AB9CC-9476-4565-BB3B-5810072B3278}" srcOrd="2" destOrd="0" presId="urn:microsoft.com/office/officeart/2005/8/layout/equation2"/>
    <dgm:cxn modelId="{F80C5A22-1014-4BA1-A421-A919AB0A0BA4}" type="presParOf" srcId="{8E1F649A-CA56-4A2B-B2F3-1FC4AEFB07A3}" destId="{E3807FFE-E601-4FAC-8EAB-E1C9C5FBBB89}" srcOrd="3" destOrd="0" presId="urn:microsoft.com/office/officeart/2005/8/layout/equation2"/>
    <dgm:cxn modelId="{A58FD06A-DFE2-4D4A-84B8-F47DFD948CA7}" type="presParOf" srcId="{8E1F649A-CA56-4A2B-B2F3-1FC4AEFB07A3}" destId="{60B02638-432C-48E3-A54C-BE73D49FE813}" srcOrd="4" destOrd="0" presId="urn:microsoft.com/office/officeart/2005/8/layout/equation2"/>
    <dgm:cxn modelId="{0EBB858A-DF98-43CA-AE5D-AE77C937F34A}" type="presParOf" srcId="{C6FAE049-42A5-4073-8466-AF73F5638DAF}" destId="{B2332F07-F014-4837-A687-D5F3E8382AF4}" srcOrd="1" destOrd="0" presId="urn:microsoft.com/office/officeart/2005/8/layout/equation2"/>
    <dgm:cxn modelId="{E568A483-ABF0-43B4-B4AC-433189B68720}" type="presParOf" srcId="{B2332F07-F014-4837-A687-D5F3E8382AF4}" destId="{A234F7B9-9CF8-4A03-A3EC-73F84CC4D01A}" srcOrd="0" destOrd="0" presId="urn:microsoft.com/office/officeart/2005/8/layout/equation2"/>
    <dgm:cxn modelId="{9CC2D327-943C-4DC5-B327-9BA7319F7244}" type="presParOf" srcId="{C6FAE049-42A5-4073-8466-AF73F5638DAF}" destId="{80A48047-63C9-4142-A77A-959451902AF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A0DEA-9567-4C59-BE42-AC8C63A3A214}"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GB"/>
        </a:p>
      </dgm:t>
    </dgm:pt>
    <dgm:pt modelId="{3147F97D-4F2E-4B17-8D85-E2686298667F}">
      <dgm:prSet phldrT="[Testo]" custT="1"/>
      <dgm:spPr/>
      <dgm:t>
        <a:bodyPr/>
        <a:lstStyle/>
        <a:p>
          <a:r>
            <a:rPr lang="en-GB" sz="2000" dirty="0"/>
            <a:t>LEMMA</a:t>
          </a:r>
        </a:p>
      </dgm:t>
    </dgm:pt>
    <dgm:pt modelId="{77259EDA-4B55-402B-8EBC-DE0027F2E34C}" type="parTrans" cxnId="{4DB403FC-97A1-48BC-8966-DA4C12EA3481}">
      <dgm:prSet/>
      <dgm:spPr/>
      <dgm:t>
        <a:bodyPr/>
        <a:lstStyle/>
        <a:p>
          <a:endParaRPr lang="en-GB"/>
        </a:p>
      </dgm:t>
    </dgm:pt>
    <dgm:pt modelId="{4D991C8D-3F93-4587-A42F-CF0AFD41D2C6}" type="sibTrans" cxnId="{4DB403FC-97A1-48BC-8966-DA4C12EA3481}">
      <dgm:prSet/>
      <dgm:spPr/>
      <dgm:t>
        <a:bodyPr/>
        <a:lstStyle/>
        <a:p>
          <a:endParaRPr lang="en-GB"/>
        </a:p>
      </dgm:t>
    </dgm:pt>
    <dgm:pt modelId="{A6DA469D-C125-4F95-A984-09BB496AA3B1}">
      <dgm:prSet phldrT="[Testo]"/>
      <dgm:spPr/>
      <dgm:t>
        <a:bodyPr/>
        <a:lstStyle/>
        <a:p>
          <a:r>
            <a:rPr lang="en-GB" dirty="0"/>
            <a:t>Definition1</a:t>
          </a:r>
        </a:p>
      </dgm:t>
    </dgm:pt>
    <dgm:pt modelId="{1BAEF7C6-D2C7-4E86-BF88-423E315AACEA}" type="parTrans" cxnId="{1D6DE977-3719-49A0-957C-E69E312E6436}">
      <dgm:prSet/>
      <dgm:spPr/>
      <dgm:t>
        <a:bodyPr/>
        <a:lstStyle/>
        <a:p>
          <a:endParaRPr lang="en-GB"/>
        </a:p>
      </dgm:t>
    </dgm:pt>
    <dgm:pt modelId="{31C618EE-848E-438E-B6B2-4572F5866160}" type="sibTrans" cxnId="{1D6DE977-3719-49A0-957C-E69E312E6436}">
      <dgm:prSet/>
      <dgm:spPr/>
      <dgm:t>
        <a:bodyPr/>
        <a:lstStyle/>
        <a:p>
          <a:endParaRPr lang="en-GB"/>
        </a:p>
      </dgm:t>
    </dgm:pt>
    <dgm:pt modelId="{54237187-0029-4A80-A08B-85857ADA43E6}">
      <dgm:prSet phldrT="[Testo]"/>
      <dgm:spPr/>
      <dgm:t>
        <a:bodyPr/>
        <a:lstStyle/>
        <a:p>
          <a:r>
            <a:rPr lang="en-GB" dirty="0"/>
            <a:t>Definition2</a:t>
          </a:r>
        </a:p>
      </dgm:t>
    </dgm:pt>
    <dgm:pt modelId="{1D696AFB-63A8-4F20-9DE1-4AAA7E67748C}" type="parTrans" cxnId="{69F335B0-594C-4234-8E29-1D560D9B4372}">
      <dgm:prSet/>
      <dgm:spPr/>
      <dgm:t>
        <a:bodyPr/>
        <a:lstStyle/>
        <a:p>
          <a:endParaRPr lang="en-GB"/>
        </a:p>
      </dgm:t>
    </dgm:pt>
    <dgm:pt modelId="{E5782EDF-EC36-4386-8174-C17FF9EF4442}" type="sibTrans" cxnId="{69F335B0-594C-4234-8E29-1D560D9B4372}">
      <dgm:prSet/>
      <dgm:spPr/>
      <dgm:t>
        <a:bodyPr/>
        <a:lstStyle/>
        <a:p>
          <a:endParaRPr lang="en-GB"/>
        </a:p>
      </dgm:t>
    </dgm:pt>
    <dgm:pt modelId="{031649E7-E324-4348-9894-FC0D097B2E2B}">
      <dgm:prSet phldrT="[Testo]"/>
      <dgm:spPr/>
      <dgm:t>
        <a:bodyPr/>
        <a:lstStyle/>
        <a:p>
          <a:r>
            <a:rPr lang="en-GB" dirty="0" err="1"/>
            <a:t>Ecc</a:t>
          </a:r>
          <a:r>
            <a:rPr lang="en-GB" dirty="0"/>
            <a:t>.</a:t>
          </a:r>
        </a:p>
      </dgm:t>
    </dgm:pt>
    <dgm:pt modelId="{BE76892A-7BA8-4DBD-BA87-6F43E4D01A1B}" type="parTrans" cxnId="{918CF694-E4ED-4AF4-B284-481D736FD2F4}">
      <dgm:prSet/>
      <dgm:spPr/>
      <dgm:t>
        <a:bodyPr/>
        <a:lstStyle/>
        <a:p>
          <a:endParaRPr lang="en-GB"/>
        </a:p>
      </dgm:t>
    </dgm:pt>
    <dgm:pt modelId="{9C1C0005-43CA-40C1-8B05-4ADA7E0C2977}" type="sibTrans" cxnId="{918CF694-E4ED-4AF4-B284-481D736FD2F4}">
      <dgm:prSet/>
      <dgm:spPr/>
      <dgm:t>
        <a:bodyPr/>
        <a:lstStyle/>
        <a:p>
          <a:endParaRPr lang="en-GB"/>
        </a:p>
      </dgm:t>
    </dgm:pt>
    <dgm:pt modelId="{98FE3CF5-4555-4272-8A46-332EE7CD5BF0}" type="pres">
      <dgm:prSet presAssocID="{9C1A0DEA-9567-4C59-BE42-AC8C63A3A214}" presName="cycle" presStyleCnt="0">
        <dgm:presLayoutVars>
          <dgm:chMax val="1"/>
          <dgm:dir/>
          <dgm:animLvl val="ctr"/>
          <dgm:resizeHandles val="exact"/>
        </dgm:presLayoutVars>
      </dgm:prSet>
      <dgm:spPr/>
      <dgm:t>
        <a:bodyPr/>
        <a:lstStyle/>
        <a:p>
          <a:endParaRPr lang="it-IT"/>
        </a:p>
      </dgm:t>
    </dgm:pt>
    <dgm:pt modelId="{CFFF6123-3CF1-45F4-9BE3-5DF6E38B62AA}" type="pres">
      <dgm:prSet presAssocID="{3147F97D-4F2E-4B17-8D85-E2686298667F}" presName="centerShape" presStyleLbl="node0" presStyleIdx="0" presStyleCnt="1"/>
      <dgm:spPr/>
      <dgm:t>
        <a:bodyPr/>
        <a:lstStyle/>
        <a:p>
          <a:endParaRPr lang="it-IT"/>
        </a:p>
      </dgm:t>
    </dgm:pt>
    <dgm:pt modelId="{2E27B526-C2E7-4B8F-AAEB-EA2E912FCA08}" type="pres">
      <dgm:prSet presAssocID="{1BAEF7C6-D2C7-4E86-BF88-423E315AACEA}" presName="parTrans" presStyleLbl="bgSibTrans2D1" presStyleIdx="0" presStyleCnt="3"/>
      <dgm:spPr/>
      <dgm:t>
        <a:bodyPr/>
        <a:lstStyle/>
        <a:p>
          <a:endParaRPr lang="it-IT"/>
        </a:p>
      </dgm:t>
    </dgm:pt>
    <dgm:pt modelId="{0B6E6C5B-2B9C-4C24-8ACA-2399A5B39E06}" type="pres">
      <dgm:prSet presAssocID="{A6DA469D-C125-4F95-A984-09BB496AA3B1}" presName="node" presStyleLbl="node1" presStyleIdx="0" presStyleCnt="3">
        <dgm:presLayoutVars>
          <dgm:bulletEnabled val="1"/>
        </dgm:presLayoutVars>
      </dgm:prSet>
      <dgm:spPr/>
      <dgm:t>
        <a:bodyPr/>
        <a:lstStyle/>
        <a:p>
          <a:endParaRPr lang="it-IT"/>
        </a:p>
      </dgm:t>
    </dgm:pt>
    <dgm:pt modelId="{D3211E1A-B031-4D60-9B02-F57004C7990F}" type="pres">
      <dgm:prSet presAssocID="{1D696AFB-63A8-4F20-9DE1-4AAA7E67748C}" presName="parTrans" presStyleLbl="bgSibTrans2D1" presStyleIdx="1" presStyleCnt="3"/>
      <dgm:spPr/>
      <dgm:t>
        <a:bodyPr/>
        <a:lstStyle/>
        <a:p>
          <a:endParaRPr lang="it-IT"/>
        </a:p>
      </dgm:t>
    </dgm:pt>
    <dgm:pt modelId="{EFE0FA03-DF76-4246-9A34-EE882206A0B4}" type="pres">
      <dgm:prSet presAssocID="{54237187-0029-4A80-A08B-85857ADA43E6}" presName="node" presStyleLbl="node1" presStyleIdx="1" presStyleCnt="3">
        <dgm:presLayoutVars>
          <dgm:bulletEnabled val="1"/>
        </dgm:presLayoutVars>
      </dgm:prSet>
      <dgm:spPr/>
      <dgm:t>
        <a:bodyPr/>
        <a:lstStyle/>
        <a:p>
          <a:endParaRPr lang="it-IT"/>
        </a:p>
      </dgm:t>
    </dgm:pt>
    <dgm:pt modelId="{29AB0764-1204-4966-A3C6-B0EE4838582E}" type="pres">
      <dgm:prSet presAssocID="{BE76892A-7BA8-4DBD-BA87-6F43E4D01A1B}" presName="parTrans" presStyleLbl="bgSibTrans2D1" presStyleIdx="2" presStyleCnt="3"/>
      <dgm:spPr/>
      <dgm:t>
        <a:bodyPr/>
        <a:lstStyle/>
        <a:p>
          <a:endParaRPr lang="it-IT"/>
        </a:p>
      </dgm:t>
    </dgm:pt>
    <dgm:pt modelId="{05EAFBD0-7244-4B7F-972C-08B2A122F535}" type="pres">
      <dgm:prSet presAssocID="{031649E7-E324-4348-9894-FC0D097B2E2B}" presName="node" presStyleLbl="node1" presStyleIdx="2" presStyleCnt="3">
        <dgm:presLayoutVars>
          <dgm:bulletEnabled val="1"/>
        </dgm:presLayoutVars>
      </dgm:prSet>
      <dgm:spPr/>
      <dgm:t>
        <a:bodyPr/>
        <a:lstStyle/>
        <a:p>
          <a:endParaRPr lang="it-IT"/>
        </a:p>
      </dgm:t>
    </dgm:pt>
  </dgm:ptLst>
  <dgm:cxnLst>
    <dgm:cxn modelId="{918CF694-E4ED-4AF4-B284-481D736FD2F4}" srcId="{3147F97D-4F2E-4B17-8D85-E2686298667F}" destId="{031649E7-E324-4348-9894-FC0D097B2E2B}" srcOrd="2" destOrd="0" parTransId="{BE76892A-7BA8-4DBD-BA87-6F43E4D01A1B}" sibTransId="{9C1C0005-43CA-40C1-8B05-4ADA7E0C2977}"/>
    <dgm:cxn modelId="{F2165EE9-52F8-41A2-8FF9-5ED6C353281C}" type="presOf" srcId="{54237187-0029-4A80-A08B-85857ADA43E6}" destId="{EFE0FA03-DF76-4246-9A34-EE882206A0B4}" srcOrd="0" destOrd="0" presId="urn:microsoft.com/office/officeart/2005/8/layout/radial4"/>
    <dgm:cxn modelId="{4DB403FC-97A1-48BC-8966-DA4C12EA3481}" srcId="{9C1A0DEA-9567-4C59-BE42-AC8C63A3A214}" destId="{3147F97D-4F2E-4B17-8D85-E2686298667F}" srcOrd="0" destOrd="0" parTransId="{77259EDA-4B55-402B-8EBC-DE0027F2E34C}" sibTransId="{4D991C8D-3F93-4587-A42F-CF0AFD41D2C6}"/>
    <dgm:cxn modelId="{817906DE-0767-402B-8665-57B1D22D1BBB}" type="presOf" srcId="{BE76892A-7BA8-4DBD-BA87-6F43E4D01A1B}" destId="{29AB0764-1204-4966-A3C6-B0EE4838582E}" srcOrd="0" destOrd="0" presId="urn:microsoft.com/office/officeart/2005/8/layout/radial4"/>
    <dgm:cxn modelId="{1B4F1B30-31F7-4FBA-810B-F02BA1E28971}" type="presOf" srcId="{1BAEF7C6-D2C7-4E86-BF88-423E315AACEA}" destId="{2E27B526-C2E7-4B8F-AAEB-EA2E912FCA08}" srcOrd="0" destOrd="0" presId="urn:microsoft.com/office/officeart/2005/8/layout/radial4"/>
    <dgm:cxn modelId="{7A72540A-64C4-4E38-9B95-28E493E3AFA3}" type="presOf" srcId="{1D696AFB-63A8-4F20-9DE1-4AAA7E67748C}" destId="{D3211E1A-B031-4D60-9B02-F57004C7990F}" srcOrd="0" destOrd="0" presId="urn:microsoft.com/office/officeart/2005/8/layout/radial4"/>
    <dgm:cxn modelId="{2E9EE0FF-D1A5-4199-9E49-9389F2127F5E}" type="presOf" srcId="{9C1A0DEA-9567-4C59-BE42-AC8C63A3A214}" destId="{98FE3CF5-4555-4272-8A46-332EE7CD5BF0}" srcOrd="0" destOrd="0" presId="urn:microsoft.com/office/officeart/2005/8/layout/radial4"/>
    <dgm:cxn modelId="{4CF7DF33-B2A5-41F7-B5EB-8681877D39BA}" type="presOf" srcId="{A6DA469D-C125-4F95-A984-09BB496AA3B1}" destId="{0B6E6C5B-2B9C-4C24-8ACA-2399A5B39E06}" srcOrd="0" destOrd="0" presId="urn:microsoft.com/office/officeart/2005/8/layout/radial4"/>
    <dgm:cxn modelId="{1D6DE977-3719-49A0-957C-E69E312E6436}" srcId="{3147F97D-4F2E-4B17-8D85-E2686298667F}" destId="{A6DA469D-C125-4F95-A984-09BB496AA3B1}" srcOrd="0" destOrd="0" parTransId="{1BAEF7C6-D2C7-4E86-BF88-423E315AACEA}" sibTransId="{31C618EE-848E-438E-B6B2-4572F5866160}"/>
    <dgm:cxn modelId="{69F335B0-594C-4234-8E29-1D560D9B4372}" srcId="{3147F97D-4F2E-4B17-8D85-E2686298667F}" destId="{54237187-0029-4A80-A08B-85857ADA43E6}" srcOrd="1" destOrd="0" parTransId="{1D696AFB-63A8-4F20-9DE1-4AAA7E67748C}" sibTransId="{E5782EDF-EC36-4386-8174-C17FF9EF4442}"/>
    <dgm:cxn modelId="{F836FFA7-5CC9-4C70-9F07-A7F9742B6551}" type="presOf" srcId="{031649E7-E324-4348-9894-FC0D097B2E2B}" destId="{05EAFBD0-7244-4B7F-972C-08B2A122F535}" srcOrd="0" destOrd="0" presId="urn:microsoft.com/office/officeart/2005/8/layout/radial4"/>
    <dgm:cxn modelId="{F9564618-2FEC-4AF2-8DAA-6406DFFD5B0F}" type="presOf" srcId="{3147F97D-4F2E-4B17-8D85-E2686298667F}" destId="{CFFF6123-3CF1-45F4-9BE3-5DF6E38B62AA}" srcOrd="0" destOrd="0" presId="urn:microsoft.com/office/officeart/2005/8/layout/radial4"/>
    <dgm:cxn modelId="{80E8654F-37E0-4C79-8388-2E1F821E3DCD}" type="presParOf" srcId="{98FE3CF5-4555-4272-8A46-332EE7CD5BF0}" destId="{CFFF6123-3CF1-45F4-9BE3-5DF6E38B62AA}" srcOrd="0" destOrd="0" presId="urn:microsoft.com/office/officeart/2005/8/layout/radial4"/>
    <dgm:cxn modelId="{AB7D1699-EAB9-4A0D-AC2A-9264283D6594}" type="presParOf" srcId="{98FE3CF5-4555-4272-8A46-332EE7CD5BF0}" destId="{2E27B526-C2E7-4B8F-AAEB-EA2E912FCA08}" srcOrd="1" destOrd="0" presId="urn:microsoft.com/office/officeart/2005/8/layout/radial4"/>
    <dgm:cxn modelId="{17F08809-557A-4285-B2B6-2F4C897099EE}" type="presParOf" srcId="{98FE3CF5-4555-4272-8A46-332EE7CD5BF0}" destId="{0B6E6C5B-2B9C-4C24-8ACA-2399A5B39E06}" srcOrd="2" destOrd="0" presId="urn:microsoft.com/office/officeart/2005/8/layout/radial4"/>
    <dgm:cxn modelId="{5EE8D296-D1FE-41A5-9582-A905F3FD05F3}" type="presParOf" srcId="{98FE3CF5-4555-4272-8A46-332EE7CD5BF0}" destId="{D3211E1A-B031-4D60-9B02-F57004C7990F}" srcOrd="3" destOrd="0" presId="urn:microsoft.com/office/officeart/2005/8/layout/radial4"/>
    <dgm:cxn modelId="{317AC667-7294-46B0-AA6A-D14E241F2005}" type="presParOf" srcId="{98FE3CF5-4555-4272-8A46-332EE7CD5BF0}" destId="{EFE0FA03-DF76-4246-9A34-EE882206A0B4}" srcOrd="4" destOrd="0" presId="urn:microsoft.com/office/officeart/2005/8/layout/radial4"/>
    <dgm:cxn modelId="{1D197AA7-3FDC-4D14-9FE8-72D5246CBAE1}" type="presParOf" srcId="{98FE3CF5-4555-4272-8A46-332EE7CD5BF0}" destId="{29AB0764-1204-4966-A3C6-B0EE4838582E}" srcOrd="5" destOrd="0" presId="urn:microsoft.com/office/officeart/2005/8/layout/radial4"/>
    <dgm:cxn modelId="{454E56A8-8ED2-4A47-B73D-57470966D545}" type="presParOf" srcId="{98FE3CF5-4555-4272-8A46-332EE7CD5BF0}" destId="{05EAFBD0-7244-4B7F-972C-08B2A122F53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1A0DEA-9567-4C59-BE42-AC8C63A3A214}" type="doc">
      <dgm:prSet loTypeId="urn:microsoft.com/office/officeart/2005/8/layout/radial4" loCatId="relationship" qsTypeId="urn:microsoft.com/office/officeart/2005/8/quickstyle/simple1" qsCatId="simple" csTypeId="urn:microsoft.com/office/officeart/2005/8/colors/accent1_3" csCatId="accent1" phldr="1"/>
      <dgm:spPr/>
      <dgm:t>
        <a:bodyPr/>
        <a:lstStyle/>
        <a:p>
          <a:endParaRPr lang="en-GB"/>
        </a:p>
      </dgm:t>
    </dgm:pt>
    <dgm:pt modelId="{3147F97D-4F2E-4B17-8D85-E2686298667F}">
      <dgm:prSet phldrT="[Testo]" custT="1"/>
      <dgm:spPr/>
      <dgm:t>
        <a:bodyPr/>
        <a:lstStyle/>
        <a:p>
          <a:r>
            <a:rPr lang="en-GB" sz="2000" dirty="0"/>
            <a:t>DEFINI-ZIONE</a:t>
          </a:r>
        </a:p>
      </dgm:t>
    </dgm:pt>
    <dgm:pt modelId="{77259EDA-4B55-402B-8EBC-DE0027F2E34C}" type="parTrans" cxnId="{4DB403FC-97A1-48BC-8966-DA4C12EA3481}">
      <dgm:prSet/>
      <dgm:spPr/>
      <dgm:t>
        <a:bodyPr/>
        <a:lstStyle/>
        <a:p>
          <a:endParaRPr lang="en-GB"/>
        </a:p>
      </dgm:t>
    </dgm:pt>
    <dgm:pt modelId="{4D991C8D-3F93-4587-A42F-CF0AFD41D2C6}" type="sibTrans" cxnId="{4DB403FC-97A1-48BC-8966-DA4C12EA3481}">
      <dgm:prSet/>
      <dgm:spPr/>
      <dgm:t>
        <a:bodyPr/>
        <a:lstStyle/>
        <a:p>
          <a:endParaRPr lang="en-GB"/>
        </a:p>
      </dgm:t>
    </dgm:pt>
    <dgm:pt modelId="{A6DA469D-C125-4F95-A984-09BB496AA3B1}">
      <dgm:prSet phldrT="[Testo]" custT="1"/>
      <dgm:spPr/>
      <dgm:t>
        <a:bodyPr/>
        <a:lstStyle/>
        <a:p>
          <a:r>
            <a:rPr lang="en-GB" sz="2000" dirty="0"/>
            <a:t>Lemma1</a:t>
          </a:r>
          <a:endParaRPr lang="en-GB" sz="2100" dirty="0"/>
        </a:p>
      </dgm:t>
    </dgm:pt>
    <dgm:pt modelId="{1BAEF7C6-D2C7-4E86-BF88-423E315AACEA}" type="parTrans" cxnId="{1D6DE977-3719-49A0-957C-E69E312E6436}">
      <dgm:prSet/>
      <dgm:spPr/>
      <dgm:t>
        <a:bodyPr/>
        <a:lstStyle/>
        <a:p>
          <a:endParaRPr lang="en-GB"/>
        </a:p>
      </dgm:t>
    </dgm:pt>
    <dgm:pt modelId="{31C618EE-848E-438E-B6B2-4572F5866160}" type="sibTrans" cxnId="{1D6DE977-3719-49A0-957C-E69E312E6436}">
      <dgm:prSet/>
      <dgm:spPr/>
      <dgm:t>
        <a:bodyPr/>
        <a:lstStyle/>
        <a:p>
          <a:endParaRPr lang="en-GB"/>
        </a:p>
      </dgm:t>
    </dgm:pt>
    <dgm:pt modelId="{54237187-0029-4A80-A08B-85857ADA43E6}">
      <dgm:prSet phldrT="[Testo]" custT="1"/>
      <dgm:spPr/>
      <dgm:t>
        <a:bodyPr/>
        <a:lstStyle/>
        <a:p>
          <a:r>
            <a:rPr lang="en-GB" sz="2000" dirty="0"/>
            <a:t>Lemma2</a:t>
          </a:r>
          <a:endParaRPr lang="en-GB" sz="2100" dirty="0"/>
        </a:p>
      </dgm:t>
    </dgm:pt>
    <dgm:pt modelId="{1D696AFB-63A8-4F20-9DE1-4AAA7E67748C}" type="parTrans" cxnId="{69F335B0-594C-4234-8E29-1D560D9B4372}">
      <dgm:prSet/>
      <dgm:spPr/>
      <dgm:t>
        <a:bodyPr/>
        <a:lstStyle/>
        <a:p>
          <a:endParaRPr lang="en-GB"/>
        </a:p>
      </dgm:t>
    </dgm:pt>
    <dgm:pt modelId="{E5782EDF-EC36-4386-8174-C17FF9EF4442}" type="sibTrans" cxnId="{69F335B0-594C-4234-8E29-1D560D9B4372}">
      <dgm:prSet/>
      <dgm:spPr/>
      <dgm:t>
        <a:bodyPr/>
        <a:lstStyle/>
        <a:p>
          <a:endParaRPr lang="en-GB"/>
        </a:p>
      </dgm:t>
    </dgm:pt>
    <dgm:pt modelId="{031649E7-E324-4348-9894-FC0D097B2E2B}">
      <dgm:prSet phldrT="[Testo]" custT="1"/>
      <dgm:spPr/>
      <dgm:t>
        <a:bodyPr/>
        <a:lstStyle/>
        <a:p>
          <a:r>
            <a:rPr lang="en-GB" sz="1800" dirty="0" err="1"/>
            <a:t>Ecc</a:t>
          </a:r>
          <a:r>
            <a:rPr lang="en-GB" sz="1800" dirty="0"/>
            <a:t>.</a:t>
          </a:r>
        </a:p>
      </dgm:t>
    </dgm:pt>
    <dgm:pt modelId="{BE76892A-7BA8-4DBD-BA87-6F43E4D01A1B}" type="parTrans" cxnId="{918CF694-E4ED-4AF4-B284-481D736FD2F4}">
      <dgm:prSet/>
      <dgm:spPr/>
      <dgm:t>
        <a:bodyPr/>
        <a:lstStyle/>
        <a:p>
          <a:endParaRPr lang="en-GB"/>
        </a:p>
      </dgm:t>
    </dgm:pt>
    <dgm:pt modelId="{9C1C0005-43CA-40C1-8B05-4ADA7E0C2977}" type="sibTrans" cxnId="{918CF694-E4ED-4AF4-B284-481D736FD2F4}">
      <dgm:prSet/>
      <dgm:spPr/>
      <dgm:t>
        <a:bodyPr/>
        <a:lstStyle/>
        <a:p>
          <a:endParaRPr lang="en-GB"/>
        </a:p>
      </dgm:t>
    </dgm:pt>
    <dgm:pt modelId="{98FE3CF5-4555-4272-8A46-332EE7CD5BF0}" type="pres">
      <dgm:prSet presAssocID="{9C1A0DEA-9567-4C59-BE42-AC8C63A3A214}" presName="cycle" presStyleCnt="0">
        <dgm:presLayoutVars>
          <dgm:chMax val="1"/>
          <dgm:dir/>
          <dgm:animLvl val="ctr"/>
          <dgm:resizeHandles val="exact"/>
        </dgm:presLayoutVars>
      </dgm:prSet>
      <dgm:spPr/>
      <dgm:t>
        <a:bodyPr/>
        <a:lstStyle/>
        <a:p>
          <a:endParaRPr lang="it-IT"/>
        </a:p>
      </dgm:t>
    </dgm:pt>
    <dgm:pt modelId="{CFFF6123-3CF1-45F4-9BE3-5DF6E38B62AA}" type="pres">
      <dgm:prSet presAssocID="{3147F97D-4F2E-4B17-8D85-E2686298667F}" presName="centerShape" presStyleLbl="node0" presStyleIdx="0" presStyleCnt="1"/>
      <dgm:spPr/>
      <dgm:t>
        <a:bodyPr/>
        <a:lstStyle/>
        <a:p>
          <a:endParaRPr lang="it-IT"/>
        </a:p>
      </dgm:t>
    </dgm:pt>
    <dgm:pt modelId="{2E27B526-C2E7-4B8F-AAEB-EA2E912FCA08}" type="pres">
      <dgm:prSet presAssocID="{1BAEF7C6-D2C7-4E86-BF88-423E315AACEA}" presName="parTrans" presStyleLbl="bgSibTrans2D1" presStyleIdx="0" presStyleCnt="3"/>
      <dgm:spPr/>
      <dgm:t>
        <a:bodyPr/>
        <a:lstStyle/>
        <a:p>
          <a:endParaRPr lang="it-IT"/>
        </a:p>
      </dgm:t>
    </dgm:pt>
    <dgm:pt modelId="{0B6E6C5B-2B9C-4C24-8ACA-2399A5B39E06}" type="pres">
      <dgm:prSet presAssocID="{A6DA469D-C125-4F95-A984-09BB496AA3B1}" presName="node" presStyleLbl="node1" presStyleIdx="0" presStyleCnt="3">
        <dgm:presLayoutVars>
          <dgm:bulletEnabled val="1"/>
        </dgm:presLayoutVars>
      </dgm:prSet>
      <dgm:spPr/>
      <dgm:t>
        <a:bodyPr/>
        <a:lstStyle/>
        <a:p>
          <a:endParaRPr lang="it-IT"/>
        </a:p>
      </dgm:t>
    </dgm:pt>
    <dgm:pt modelId="{D3211E1A-B031-4D60-9B02-F57004C7990F}" type="pres">
      <dgm:prSet presAssocID="{1D696AFB-63A8-4F20-9DE1-4AAA7E67748C}" presName="parTrans" presStyleLbl="bgSibTrans2D1" presStyleIdx="1" presStyleCnt="3"/>
      <dgm:spPr/>
      <dgm:t>
        <a:bodyPr/>
        <a:lstStyle/>
        <a:p>
          <a:endParaRPr lang="it-IT"/>
        </a:p>
      </dgm:t>
    </dgm:pt>
    <dgm:pt modelId="{EFE0FA03-DF76-4246-9A34-EE882206A0B4}" type="pres">
      <dgm:prSet presAssocID="{54237187-0029-4A80-A08B-85857ADA43E6}" presName="node" presStyleLbl="node1" presStyleIdx="1" presStyleCnt="3">
        <dgm:presLayoutVars>
          <dgm:bulletEnabled val="1"/>
        </dgm:presLayoutVars>
      </dgm:prSet>
      <dgm:spPr/>
      <dgm:t>
        <a:bodyPr/>
        <a:lstStyle/>
        <a:p>
          <a:endParaRPr lang="it-IT"/>
        </a:p>
      </dgm:t>
    </dgm:pt>
    <dgm:pt modelId="{29AB0764-1204-4966-A3C6-B0EE4838582E}" type="pres">
      <dgm:prSet presAssocID="{BE76892A-7BA8-4DBD-BA87-6F43E4D01A1B}" presName="parTrans" presStyleLbl="bgSibTrans2D1" presStyleIdx="2" presStyleCnt="3"/>
      <dgm:spPr/>
      <dgm:t>
        <a:bodyPr/>
        <a:lstStyle/>
        <a:p>
          <a:endParaRPr lang="it-IT"/>
        </a:p>
      </dgm:t>
    </dgm:pt>
    <dgm:pt modelId="{05EAFBD0-7244-4B7F-972C-08B2A122F535}" type="pres">
      <dgm:prSet presAssocID="{031649E7-E324-4348-9894-FC0D097B2E2B}" presName="node" presStyleLbl="node1" presStyleIdx="2" presStyleCnt="3">
        <dgm:presLayoutVars>
          <dgm:bulletEnabled val="1"/>
        </dgm:presLayoutVars>
      </dgm:prSet>
      <dgm:spPr/>
      <dgm:t>
        <a:bodyPr/>
        <a:lstStyle/>
        <a:p>
          <a:endParaRPr lang="it-IT"/>
        </a:p>
      </dgm:t>
    </dgm:pt>
  </dgm:ptLst>
  <dgm:cxnLst>
    <dgm:cxn modelId="{918CF694-E4ED-4AF4-B284-481D736FD2F4}" srcId="{3147F97D-4F2E-4B17-8D85-E2686298667F}" destId="{031649E7-E324-4348-9894-FC0D097B2E2B}" srcOrd="2" destOrd="0" parTransId="{BE76892A-7BA8-4DBD-BA87-6F43E4D01A1B}" sibTransId="{9C1C0005-43CA-40C1-8B05-4ADA7E0C2977}"/>
    <dgm:cxn modelId="{4DB403FC-97A1-48BC-8966-DA4C12EA3481}" srcId="{9C1A0DEA-9567-4C59-BE42-AC8C63A3A214}" destId="{3147F97D-4F2E-4B17-8D85-E2686298667F}" srcOrd="0" destOrd="0" parTransId="{77259EDA-4B55-402B-8EBC-DE0027F2E34C}" sibTransId="{4D991C8D-3F93-4587-A42F-CF0AFD41D2C6}"/>
    <dgm:cxn modelId="{3290BFD7-BB02-4E76-819F-F399E56AAE8C}" type="presOf" srcId="{031649E7-E324-4348-9894-FC0D097B2E2B}" destId="{05EAFBD0-7244-4B7F-972C-08B2A122F535}" srcOrd="0" destOrd="0" presId="urn:microsoft.com/office/officeart/2005/8/layout/radial4"/>
    <dgm:cxn modelId="{6E56B862-D22F-4F5A-ACA6-5605C78EFED8}" type="presOf" srcId="{1D696AFB-63A8-4F20-9DE1-4AAA7E67748C}" destId="{D3211E1A-B031-4D60-9B02-F57004C7990F}" srcOrd="0" destOrd="0" presId="urn:microsoft.com/office/officeart/2005/8/layout/radial4"/>
    <dgm:cxn modelId="{BFD4264F-7365-443C-8FD6-5C5FC7F6B570}" type="presOf" srcId="{3147F97D-4F2E-4B17-8D85-E2686298667F}" destId="{CFFF6123-3CF1-45F4-9BE3-5DF6E38B62AA}" srcOrd="0" destOrd="0" presId="urn:microsoft.com/office/officeart/2005/8/layout/radial4"/>
    <dgm:cxn modelId="{477B1BEF-1609-4046-B313-5199A61EA632}" type="presOf" srcId="{1BAEF7C6-D2C7-4E86-BF88-423E315AACEA}" destId="{2E27B526-C2E7-4B8F-AAEB-EA2E912FCA08}" srcOrd="0" destOrd="0" presId="urn:microsoft.com/office/officeart/2005/8/layout/radial4"/>
    <dgm:cxn modelId="{2DE7AB91-8A01-4987-A8AD-AEF8CCD5D90F}" type="presOf" srcId="{A6DA469D-C125-4F95-A984-09BB496AA3B1}" destId="{0B6E6C5B-2B9C-4C24-8ACA-2399A5B39E06}" srcOrd="0" destOrd="0" presId="urn:microsoft.com/office/officeart/2005/8/layout/radial4"/>
    <dgm:cxn modelId="{1D6DE977-3719-49A0-957C-E69E312E6436}" srcId="{3147F97D-4F2E-4B17-8D85-E2686298667F}" destId="{A6DA469D-C125-4F95-A984-09BB496AA3B1}" srcOrd="0" destOrd="0" parTransId="{1BAEF7C6-D2C7-4E86-BF88-423E315AACEA}" sibTransId="{31C618EE-848E-438E-B6B2-4572F5866160}"/>
    <dgm:cxn modelId="{C5B28D39-BACB-4EE7-90E1-8A45106E6932}" type="presOf" srcId="{9C1A0DEA-9567-4C59-BE42-AC8C63A3A214}" destId="{98FE3CF5-4555-4272-8A46-332EE7CD5BF0}" srcOrd="0" destOrd="0" presId="urn:microsoft.com/office/officeart/2005/8/layout/radial4"/>
    <dgm:cxn modelId="{494F86DE-D9D5-412C-8A5F-F46A3C36894F}" type="presOf" srcId="{BE76892A-7BA8-4DBD-BA87-6F43E4D01A1B}" destId="{29AB0764-1204-4966-A3C6-B0EE4838582E}" srcOrd="0" destOrd="0" presId="urn:microsoft.com/office/officeart/2005/8/layout/radial4"/>
    <dgm:cxn modelId="{69F335B0-594C-4234-8E29-1D560D9B4372}" srcId="{3147F97D-4F2E-4B17-8D85-E2686298667F}" destId="{54237187-0029-4A80-A08B-85857ADA43E6}" srcOrd="1" destOrd="0" parTransId="{1D696AFB-63A8-4F20-9DE1-4AAA7E67748C}" sibTransId="{E5782EDF-EC36-4386-8174-C17FF9EF4442}"/>
    <dgm:cxn modelId="{121CF3A1-AC7F-4D26-ADE1-544D72E2D1BE}" type="presOf" srcId="{54237187-0029-4A80-A08B-85857ADA43E6}" destId="{EFE0FA03-DF76-4246-9A34-EE882206A0B4}" srcOrd="0" destOrd="0" presId="urn:microsoft.com/office/officeart/2005/8/layout/radial4"/>
    <dgm:cxn modelId="{CAD50FD4-2C7E-4091-A6A4-85AB01FEC810}" type="presParOf" srcId="{98FE3CF5-4555-4272-8A46-332EE7CD5BF0}" destId="{CFFF6123-3CF1-45F4-9BE3-5DF6E38B62AA}" srcOrd="0" destOrd="0" presId="urn:microsoft.com/office/officeart/2005/8/layout/radial4"/>
    <dgm:cxn modelId="{4260C44C-F145-47B4-B9CD-2DBDFDA951E1}" type="presParOf" srcId="{98FE3CF5-4555-4272-8A46-332EE7CD5BF0}" destId="{2E27B526-C2E7-4B8F-AAEB-EA2E912FCA08}" srcOrd="1" destOrd="0" presId="urn:microsoft.com/office/officeart/2005/8/layout/radial4"/>
    <dgm:cxn modelId="{0138560C-308F-4C87-B1EA-BF4788CC820B}" type="presParOf" srcId="{98FE3CF5-4555-4272-8A46-332EE7CD5BF0}" destId="{0B6E6C5B-2B9C-4C24-8ACA-2399A5B39E06}" srcOrd="2" destOrd="0" presId="urn:microsoft.com/office/officeart/2005/8/layout/radial4"/>
    <dgm:cxn modelId="{F7D502A5-328C-449E-8809-FC9368003629}" type="presParOf" srcId="{98FE3CF5-4555-4272-8A46-332EE7CD5BF0}" destId="{D3211E1A-B031-4D60-9B02-F57004C7990F}" srcOrd="3" destOrd="0" presId="urn:microsoft.com/office/officeart/2005/8/layout/radial4"/>
    <dgm:cxn modelId="{53738437-DC20-4AA5-84C4-BAEC24F962AB}" type="presParOf" srcId="{98FE3CF5-4555-4272-8A46-332EE7CD5BF0}" destId="{EFE0FA03-DF76-4246-9A34-EE882206A0B4}" srcOrd="4" destOrd="0" presId="urn:microsoft.com/office/officeart/2005/8/layout/radial4"/>
    <dgm:cxn modelId="{C6BC5A84-16F1-438C-8919-6C0A49B350C2}" type="presParOf" srcId="{98FE3CF5-4555-4272-8A46-332EE7CD5BF0}" destId="{29AB0764-1204-4966-A3C6-B0EE4838582E}" srcOrd="5" destOrd="0" presId="urn:microsoft.com/office/officeart/2005/8/layout/radial4"/>
    <dgm:cxn modelId="{EFAE672A-2899-4B6D-8F9E-A15779822B0E}" type="presParOf" srcId="{98FE3CF5-4555-4272-8A46-332EE7CD5BF0}" destId="{05EAFBD0-7244-4B7F-972C-08B2A122F53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F654C-2BE1-430D-88E7-4B0E12C3896C}" type="datetimeFigureOut">
              <a:rPr lang="it-IT" smtClean="0"/>
              <a:pPr/>
              <a:t>31/05/2019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44BC4-9B81-4020-81A8-FAEF1E493C69}" type="slidenum">
              <a:rPr lang="it-IT" smtClean="0"/>
              <a:pPr/>
              <a:t>‹N›</a:t>
            </a:fld>
            <a:endParaRPr lang="it-IT"/>
          </a:p>
        </p:txBody>
      </p:sp>
    </p:spTree>
    <p:extLst>
      <p:ext uri="{BB962C8B-B14F-4D97-AF65-F5344CB8AC3E}">
        <p14:creationId xmlns:p14="http://schemas.microsoft.com/office/powerpoint/2010/main" val="72233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2</a:t>
            </a:fld>
            <a:endParaRPr lang="it-IT"/>
          </a:p>
        </p:txBody>
      </p:sp>
    </p:spTree>
    <p:extLst>
      <p:ext uri="{BB962C8B-B14F-4D97-AF65-F5344CB8AC3E}">
        <p14:creationId xmlns:p14="http://schemas.microsoft.com/office/powerpoint/2010/main" val="118513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95488" y="230188"/>
            <a:ext cx="5891212" cy="3314700"/>
          </a:xfrm>
        </p:spPr>
      </p:sp>
      <p:sp>
        <p:nvSpPr>
          <p:cNvPr id="3" name="Segnaposto note 2"/>
          <p:cNvSpPr>
            <a:spLocks noGrp="1"/>
          </p:cNvSpPr>
          <p:nvPr>
            <p:ph type="body" idx="1"/>
          </p:nvPr>
        </p:nvSpPr>
        <p:spPr/>
        <p:txBody>
          <a:bodyPr/>
          <a:lstStyle/>
          <a:p>
            <a:pPr marL="0" indent="0">
              <a:spcBef>
                <a:spcPts val="0"/>
              </a:spcBef>
              <a:buFont typeface="Arial" panose="020B0604020202020204" pitchFamily="34" charset="0"/>
              <a:buNone/>
            </a:pPr>
            <a:endParaRPr lang="it-IT"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079671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fontScale="85000" lnSpcReduction="20000"/>
          </a:bodyPr>
          <a:lstStyle/>
          <a:p>
            <a:r>
              <a:rPr lang="it-IT" dirty="0"/>
              <a:t>Per risolvere questa situazione di caos abbiamo cominciato a lavorare su</a:t>
            </a:r>
            <a:r>
              <a:rPr lang="it-IT" baseline="0" dirty="0"/>
              <a:t> </a:t>
            </a:r>
            <a:r>
              <a:rPr lang="it-IT" dirty="0"/>
              <a:t>un Glossario unico, convogliando</a:t>
            </a:r>
            <a:r>
              <a:rPr lang="it-IT" baseline="0" dirty="0"/>
              <a:t> verso di esso tutte le raccolte terminologiche presenti in istituto.</a:t>
            </a:r>
          </a:p>
          <a:p>
            <a:r>
              <a:rPr lang="it-IT" baseline="0" dirty="0"/>
              <a:t>Innanzi tutto si è proceduto ad individuare gli standard formali da applicare per i lemmi e le definizioni. A seguire si è proceduto ad integrare via via i diversi glossari a cominciare dai più grandi (sito, </a:t>
            </a:r>
            <a:r>
              <a:rPr lang="it-IT" baseline="0" dirty="0" err="1"/>
              <a:t>Asi</a:t>
            </a:r>
            <a:r>
              <a:rPr lang="it-IT" baseline="0" dirty="0"/>
              <a:t>,  Rapporto annuale) e poi a quelli tematici (dei singoli comunicati stampa).</a:t>
            </a:r>
          </a:p>
          <a:p>
            <a:endParaRPr lang="it-IT" baseline="0" dirty="0"/>
          </a:p>
          <a:p>
            <a:r>
              <a:rPr lang="it-IT" baseline="0" dirty="0"/>
              <a:t>Questa attività è ancora in corso, ma attualmente possiamo vantare un Glossario unico armonizzato di circa 1200 termini, in cui sinonimie e omonimie sono adeguatamente gestite.</a:t>
            </a:r>
          </a:p>
          <a:p>
            <a:endParaRPr lang="it-IT" baseline="0" dirty="0"/>
          </a:p>
          <a:p>
            <a:r>
              <a:rPr lang="it-IT" dirty="0"/>
              <a:t>Per garantire l’aggiornamento tempestivo di questo patrimonio stiamo promuovendo l’attuazione in istituto di</a:t>
            </a:r>
            <a:r>
              <a:rPr lang="it-IT" baseline="0" dirty="0"/>
              <a:t> una nuova </a:t>
            </a:r>
            <a:r>
              <a:rPr lang="it-IT" baseline="0" dirty="0" err="1"/>
              <a:t>governance</a:t>
            </a:r>
            <a:r>
              <a:rPr lang="it-IT" baseline="0" dirty="0"/>
              <a:t>, il cui processo funzionerebbe come nell’illustrazione.</a:t>
            </a:r>
          </a:p>
          <a:p>
            <a:endParaRPr lang="it-IT" baseline="0" dirty="0"/>
          </a:p>
          <a:p>
            <a:r>
              <a:rPr lang="it-IT" baseline="0" dirty="0"/>
              <a:t>Il termine nasce nel contesto del processo statistico: il responsabile dell’indagine sarebbe anche il curatore della scheda del termine che entra così nel glossario. Al nuovo termine si agganciano una serie di informazioni (vedremo dopo quali) che ne agevolano la gestione e il riutilizzo da parte degli altri settori.</a:t>
            </a:r>
          </a:p>
          <a:p>
            <a:endParaRPr lang="it-IT" baseline="0" dirty="0"/>
          </a:p>
          <a:p>
            <a:r>
              <a:rPr lang="it-IT" baseline="0" dirty="0"/>
              <a:t>Una volta nel Glossario, il termine transita verso il SUM, ovvero verso il Sistema Unico dei Metadati che documenta tutti i metadati dell’istituto.</a:t>
            </a:r>
          </a:p>
          <a:p>
            <a:endParaRPr lang="it-IT" baseline="0" dirty="0"/>
          </a:p>
          <a:p>
            <a:r>
              <a:rPr lang="it-IT" baseline="0" dirty="0"/>
              <a:t>Da qui può essere visto da tutto l’istituto ed eventualmente prelevato per essere </a:t>
            </a:r>
            <a:r>
              <a:rPr lang="it-IT" baseline="0" dirty="0" err="1"/>
              <a:t>ri</a:t>
            </a:r>
            <a:r>
              <a:rPr lang="it-IT" baseline="0" dirty="0"/>
              <a:t>-utilizzato.</a:t>
            </a:r>
          </a:p>
          <a:p>
            <a:endParaRPr lang="it-IT" baseline="0" dirty="0"/>
          </a:p>
          <a:p>
            <a:r>
              <a:rPr lang="it-IT" baseline="0" dirty="0"/>
              <a:t>L’utilizzazione è essenzialmente di due tipi:</a:t>
            </a:r>
          </a:p>
          <a:p>
            <a:r>
              <a:rPr lang="it-IT" baseline="0" dirty="0"/>
              <a:t>1- pubblicazioni rivolte al pubblico</a:t>
            </a:r>
          </a:p>
          <a:p>
            <a:r>
              <a:rPr lang="it-IT" baseline="0" dirty="0"/>
              <a:t>2- pubblicazioni tecniche.</a:t>
            </a:r>
          </a:p>
          <a:p>
            <a:endParaRPr lang="it-IT" baseline="0" dirty="0"/>
          </a:p>
          <a:p>
            <a:r>
              <a:rPr lang="it-IT" baseline="0" dirty="0"/>
              <a:t>Questa doppia modalità di utilizzo ci ha indotto a pensare  agli alias; ovvero a possibili diverse formulazioni per lemmi e definizioni, a seconda che questi siano rivolti ai tecnici oppure ad un pubblico generalista (che ha bisogno di formulazioni comprensibili).</a:t>
            </a:r>
          </a:p>
          <a:p>
            <a:endParaRPr lang="it-IT" baseline="0" dirty="0"/>
          </a:p>
          <a:p>
            <a:r>
              <a:rPr lang="it-IT" baseline="0" dirty="0"/>
              <a:t>Il processo di traduzione entra subito dopo che il termine è stato formulato secondo gli standard.</a:t>
            </a:r>
          </a:p>
          <a:p>
            <a:endParaRPr lang="it-IT" baseline="0" dirty="0"/>
          </a:p>
          <a:p>
            <a:r>
              <a:rPr lang="it-IT" baseline="0" dirty="0"/>
              <a:t>Vediamo ora quali sono le informazioni che raccogliamo per ciascun termine del glossario</a:t>
            </a:r>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12</a:t>
            </a:fld>
            <a:endParaRPr lang="it-IT"/>
          </a:p>
        </p:txBody>
      </p:sp>
    </p:spTree>
    <p:extLst>
      <p:ext uri="{BB962C8B-B14F-4D97-AF65-F5344CB8AC3E}">
        <p14:creationId xmlns:p14="http://schemas.microsoft.com/office/powerpoint/2010/main" val="65928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en-GB" dirty="0" err="1"/>
              <a:t>Ciascun</a:t>
            </a:r>
            <a:r>
              <a:rPr lang="en-GB" dirty="0"/>
              <a:t> </a:t>
            </a:r>
            <a:r>
              <a:rPr lang="en-GB" dirty="0" err="1"/>
              <a:t>termine</a:t>
            </a:r>
            <a:r>
              <a:rPr lang="en-GB" dirty="0"/>
              <a:t> </a:t>
            </a:r>
            <a:r>
              <a:rPr lang="en-GB" dirty="0" err="1"/>
              <a:t>individua</a:t>
            </a:r>
            <a:r>
              <a:rPr lang="en-GB" dirty="0"/>
              <a:t> un </a:t>
            </a:r>
            <a:r>
              <a:rPr lang="en-GB" dirty="0" err="1"/>
              <a:t>rekord</a:t>
            </a:r>
            <a:r>
              <a:rPr lang="en-GB" baseline="0" dirty="0"/>
              <a:t> </a:t>
            </a:r>
            <a:r>
              <a:rPr lang="en-GB" baseline="0" dirty="0" err="1"/>
              <a:t>terminologico</a:t>
            </a:r>
            <a:r>
              <a:rPr lang="en-GB" baseline="0" dirty="0"/>
              <a:t> a cui è associate un </a:t>
            </a:r>
            <a:r>
              <a:rPr lang="en-GB" baseline="0" dirty="0" err="1"/>
              <a:t>codice</a:t>
            </a:r>
            <a:r>
              <a:rPr lang="en-GB" baseline="0" dirty="0"/>
              <a:t> </a:t>
            </a:r>
            <a:r>
              <a:rPr lang="en-GB" baseline="0" dirty="0" err="1"/>
              <a:t>univoco</a:t>
            </a:r>
            <a:r>
              <a:rPr lang="en-GB" baseline="0" dirty="0"/>
              <a:t>.</a:t>
            </a:r>
          </a:p>
          <a:p>
            <a:endParaRPr lang="en-GB" baseline="0" dirty="0"/>
          </a:p>
          <a:p>
            <a:r>
              <a:rPr lang="en-GB" baseline="0" dirty="0"/>
              <a:t>Il </a:t>
            </a:r>
            <a:r>
              <a:rPr lang="en-GB" baseline="0" dirty="0" err="1"/>
              <a:t>termine</a:t>
            </a:r>
            <a:r>
              <a:rPr lang="en-GB" baseline="0" dirty="0"/>
              <a:t>, </a:t>
            </a:r>
            <a:r>
              <a:rPr lang="en-GB" baseline="0" dirty="0" err="1"/>
              <a:t>che</a:t>
            </a:r>
            <a:r>
              <a:rPr lang="en-GB" baseline="0" dirty="0"/>
              <a:t> è </a:t>
            </a:r>
            <a:r>
              <a:rPr lang="en-GB" baseline="0" dirty="0" err="1"/>
              <a:t>l’elemento</a:t>
            </a:r>
            <a:r>
              <a:rPr lang="en-GB" baseline="0" dirty="0"/>
              <a:t> </a:t>
            </a:r>
            <a:r>
              <a:rPr lang="en-GB" baseline="0" dirty="0" err="1"/>
              <a:t>univoco</a:t>
            </a:r>
            <a:r>
              <a:rPr lang="en-GB" baseline="0" dirty="0"/>
              <a:t> del database, è </a:t>
            </a:r>
            <a:r>
              <a:rPr lang="en-GB" baseline="0" dirty="0" err="1"/>
              <a:t>costituito</a:t>
            </a:r>
            <a:r>
              <a:rPr lang="en-GB" baseline="0" dirty="0"/>
              <a:t> da due </a:t>
            </a:r>
            <a:r>
              <a:rPr lang="en-GB" baseline="0" dirty="0" err="1"/>
              <a:t>campi</a:t>
            </a:r>
            <a:r>
              <a:rPr lang="en-GB" baseline="0" dirty="0"/>
              <a:t>: </a:t>
            </a:r>
            <a:r>
              <a:rPr lang="en-GB" baseline="0" dirty="0" err="1"/>
              <a:t>il</a:t>
            </a:r>
            <a:r>
              <a:rPr lang="en-GB" baseline="0" dirty="0"/>
              <a:t> lemma e la </a:t>
            </a:r>
            <a:r>
              <a:rPr lang="en-GB" baseline="0" dirty="0" err="1"/>
              <a:t>definizione</a:t>
            </a:r>
            <a:r>
              <a:rPr lang="en-GB" baseline="0" dirty="0"/>
              <a:t> (</a:t>
            </a:r>
            <a:r>
              <a:rPr lang="en-GB" baseline="0" dirty="0" err="1"/>
              <a:t>vedremo</a:t>
            </a:r>
            <a:r>
              <a:rPr lang="en-GB" baseline="0" dirty="0"/>
              <a:t> </a:t>
            </a:r>
            <a:r>
              <a:rPr lang="en-GB" baseline="0" dirty="0" err="1"/>
              <a:t>meglio</a:t>
            </a:r>
            <a:r>
              <a:rPr lang="en-GB" baseline="0" dirty="0"/>
              <a:t> </a:t>
            </a:r>
            <a:r>
              <a:rPr lang="en-GB" baseline="0" dirty="0" err="1"/>
              <a:t>dopo</a:t>
            </a:r>
            <a:r>
              <a:rPr lang="en-GB" baseline="0" dirty="0"/>
              <a:t>).</a:t>
            </a:r>
          </a:p>
          <a:p>
            <a:endParaRPr lang="en-GB" baseline="0" dirty="0"/>
          </a:p>
          <a:p>
            <a:r>
              <a:rPr lang="en-GB" baseline="0" dirty="0"/>
              <a:t>Al </a:t>
            </a:r>
            <a:r>
              <a:rPr lang="en-GB" baseline="0" dirty="0" err="1"/>
              <a:t>termine</a:t>
            </a:r>
            <a:r>
              <a:rPr lang="en-GB" baseline="0" dirty="0"/>
              <a:t> </a:t>
            </a:r>
            <a:r>
              <a:rPr lang="en-GB" baseline="0" dirty="0" err="1"/>
              <a:t>sono</a:t>
            </a:r>
            <a:r>
              <a:rPr lang="en-GB" baseline="0" dirty="0"/>
              <a:t> associate le </a:t>
            </a:r>
            <a:r>
              <a:rPr lang="en-GB" baseline="0" dirty="0" err="1"/>
              <a:t>seguenti</a:t>
            </a:r>
            <a:r>
              <a:rPr lang="en-GB" baseline="0" dirty="0"/>
              <a:t> </a:t>
            </a:r>
            <a:r>
              <a:rPr lang="en-GB" baseline="0" dirty="0" err="1"/>
              <a:t>informazioni</a:t>
            </a:r>
            <a:r>
              <a:rPr lang="en-GB" baseline="0" dirty="0"/>
              <a:t>:</a:t>
            </a:r>
          </a:p>
          <a:p>
            <a:endParaRPr lang="en-GB" baseline="0" dirty="0"/>
          </a:p>
          <a:p>
            <a:r>
              <a:rPr lang="en-GB" sz="1200" dirty="0"/>
              <a:t>- </a:t>
            </a:r>
            <a:r>
              <a:rPr lang="en-GB" sz="1200" b="1" dirty="0" err="1"/>
              <a:t>Acronimo</a:t>
            </a:r>
            <a:r>
              <a:rPr lang="en-GB" sz="1200" dirty="0"/>
              <a:t> (</a:t>
            </a:r>
            <a:r>
              <a:rPr lang="en-GB" sz="1200" dirty="0" err="1"/>
              <a:t>quando</a:t>
            </a:r>
            <a:r>
              <a:rPr lang="en-GB" sz="1200" dirty="0"/>
              <a:t> </a:t>
            </a:r>
            <a:r>
              <a:rPr lang="en-GB" sz="1200" dirty="0" err="1"/>
              <a:t>esiste</a:t>
            </a:r>
            <a:r>
              <a:rPr lang="en-GB" sz="1200" dirty="0"/>
              <a:t>)</a:t>
            </a:r>
          </a:p>
          <a:p>
            <a:pPr marL="171450" indent="-171450">
              <a:buFontTx/>
              <a:buChar char="-"/>
            </a:pPr>
            <a:r>
              <a:rPr lang="en-GB" sz="1200" dirty="0" err="1"/>
              <a:t>Processo</a:t>
            </a:r>
            <a:r>
              <a:rPr lang="en-GB" sz="1200" dirty="0"/>
              <a:t> </a:t>
            </a:r>
            <a:r>
              <a:rPr lang="en-GB" sz="1200" dirty="0" err="1"/>
              <a:t>statistico</a:t>
            </a:r>
            <a:r>
              <a:rPr lang="en-GB" sz="1200" dirty="0"/>
              <a:t> di </a:t>
            </a:r>
            <a:r>
              <a:rPr lang="en-GB" sz="1200" dirty="0" err="1"/>
              <a:t>origine</a:t>
            </a:r>
            <a:r>
              <a:rPr lang="en-GB" sz="1200" dirty="0"/>
              <a:t> (</a:t>
            </a:r>
            <a:r>
              <a:rPr lang="en-GB" sz="1200" dirty="0" err="1"/>
              <a:t>ovvero</a:t>
            </a:r>
            <a:r>
              <a:rPr lang="en-GB" sz="1200" dirty="0"/>
              <a:t> la </a:t>
            </a:r>
            <a:r>
              <a:rPr lang="en-GB" sz="1200" b="1" dirty="0"/>
              <a:t>Fonte</a:t>
            </a:r>
            <a:r>
              <a:rPr lang="en-GB" sz="1200" dirty="0"/>
              <a:t>) –</a:t>
            </a:r>
            <a:r>
              <a:rPr lang="en-GB" sz="1200" baseline="0" dirty="0"/>
              <a:t> </a:t>
            </a:r>
            <a:r>
              <a:rPr lang="en-GB" sz="1200" baseline="0" dirty="0" err="1"/>
              <a:t>si</a:t>
            </a:r>
            <a:r>
              <a:rPr lang="en-GB" sz="1200" baseline="0" dirty="0"/>
              <a:t> </a:t>
            </a:r>
            <a:r>
              <a:rPr lang="en-GB" sz="1200" baseline="0" dirty="0" err="1"/>
              <a:t>tratta</a:t>
            </a:r>
            <a:r>
              <a:rPr lang="en-GB" sz="1200" baseline="0" dirty="0"/>
              <a:t> del </a:t>
            </a:r>
            <a:r>
              <a:rPr lang="en-GB" sz="1200" baseline="0" dirty="0" err="1"/>
              <a:t>processo</a:t>
            </a:r>
            <a:r>
              <a:rPr lang="en-GB" sz="1200" baseline="0" dirty="0"/>
              <a:t> </a:t>
            </a:r>
            <a:r>
              <a:rPr lang="en-GB" sz="1200" baseline="0" dirty="0" err="1"/>
              <a:t>statistico</a:t>
            </a:r>
            <a:r>
              <a:rPr lang="en-GB" sz="1200" baseline="0" dirty="0"/>
              <a:t> </a:t>
            </a:r>
            <a:r>
              <a:rPr lang="en-GB" sz="1200" baseline="0" dirty="0" err="1"/>
              <a:t>che</a:t>
            </a:r>
            <a:r>
              <a:rPr lang="en-GB" sz="1200" baseline="0" dirty="0"/>
              <a:t> genera </a:t>
            </a:r>
            <a:r>
              <a:rPr lang="en-GB" sz="1200" baseline="0" dirty="0" err="1"/>
              <a:t>il</a:t>
            </a:r>
            <a:r>
              <a:rPr lang="en-GB" sz="1200" baseline="0" dirty="0"/>
              <a:t> </a:t>
            </a:r>
            <a:r>
              <a:rPr lang="en-GB" sz="1200" baseline="0" dirty="0" err="1"/>
              <a:t>termine</a:t>
            </a:r>
            <a:r>
              <a:rPr lang="en-GB" sz="1200" baseline="0" dirty="0"/>
              <a:t> e </a:t>
            </a:r>
            <a:r>
              <a:rPr lang="en-GB" sz="1200" baseline="0" dirty="0" err="1"/>
              <a:t>che</a:t>
            </a:r>
            <a:r>
              <a:rPr lang="en-GB" sz="1200" baseline="0" dirty="0"/>
              <a:t> lo </a:t>
            </a:r>
            <a:r>
              <a:rPr lang="en-GB" sz="1200" baseline="0" dirty="0" err="1"/>
              <a:t>documenta</a:t>
            </a:r>
            <a:r>
              <a:rPr lang="en-GB" sz="1200" baseline="0" dirty="0"/>
              <a:t>. E’ grazie </a:t>
            </a:r>
            <a:r>
              <a:rPr lang="en-GB" sz="1200" baseline="0" dirty="0" err="1"/>
              <a:t>alla</a:t>
            </a:r>
            <a:r>
              <a:rPr lang="en-GB" sz="1200" baseline="0" dirty="0"/>
              <a:t> </a:t>
            </a:r>
            <a:r>
              <a:rPr lang="en-GB" sz="1200" baseline="0" dirty="0" err="1"/>
              <a:t>fonte</a:t>
            </a:r>
            <a:r>
              <a:rPr lang="en-GB" sz="1200" baseline="0" dirty="0"/>
              <a:t> </a:t>
            </a:r>
            <a:r>
              <a:rPr lang="en-GB" sz="1200" baseline="0" dirty="0" err="1"/>
              <a:t>che</a:t>
            </a:r>
            <a:r>
              <a:rPr lang="en-GB" sz="1200" baseline="0" dirty="0"/>
              <a:t> </a:t>
            </a:r>
            <a:r>
              <a:rPr lang="en-GB" sz="1200" baseline="0" dirty="0" err="1"/>
              <a:t>il</a:t>
            </a:r>
            <a:r>
              <a:rPr lang="en-GB" sz="1200" baseline="0" dirty="0"/>
              <a:t> </a:t>
            </a:r>
            <a:r>
              <a:rPr lang="en-GB" sz="1200" baseline="0" dirty="0" err="1"/>
              <a:t>termine</a:t>
            </a:r>
            <a:r>
              <a:rPr lang="en-GB" sz="1200" baseline="0" dirty="0"/>
              <a:t> </a:t>
            </a:r>
            <a:r>
              <a:rPr lang="en-GB" sz="1200" baseline="0" dirty="0" err="1"/>
              <a:t>si</a:t>
            </a:r>
            <a:r>
              <a:rPr lang="en-GB" sz="1200" baseline="0" dirty="0"/>
              <a:t> </a:t>
            </a:r>
            <a:r>
              <a:rPr lang="en-GB" sz="1200" baseline="0" dirty="0" err="1"/>
              <a:t>associa</a:t>
            </a:r>
            <a:r>
              <a:rPr lang="en-GB" sz="1200" baseline="0" dirty="0"/>
              <a:t> </a:t>
            </a:r>
            <a:r>
              <a:rPr lang="en-GB" sz="1200" baseline="0" dirty="0" err="1"/>
              <a:t>alla</a:t>
            </a:r>
            <a:r>
              <a:rPr lang="en-GB" sz="1200" baseline="0" dirty="0"/>
              <a:t> </a:t>
            </a:r>
            <a:r>
              <a:rPr lang="en-GB" sz="1200" baseline="0" dirty="0" err="1"/>
              <a:t>struttura</a:t>
            </a:r>
            <a:r>
              <a:rPr lang="en-GB" sz="1200" baseline="0" dirty="0"/>
              <a:t> di </a:t>
            </a:r>
            <a:r>
              <a:rPr lang="en-GB" sz="1200" baseline="0" dirty="0" err="1"/>
              <a:t>tutti</a:t>
            </a:r>
            <a:r>
              <a:rPr lang="en-GB" sz="1200" baseline="0" dirty="0"/>
              <a:t> I </a:t>
            </a:r>
            <a:r>
              <a:rPr lang="en-GB" sz="1200" baseline="0" dirty="0" err="1"/>
              <a:t>metadati</a:t>
            </a:r>
            <a:r>
              <a:rPr lang="en-GB" sz="1200" baseline="0" dirty="0"/>
              <a:t> </a:t>
            </a:r>
            <a:r>
              <a:rPr lang="en-GB" sz="1200" baseline="0" dirty="0" err="1"/>
              <a:t>dell’istituto</a:t>
            </a:r>
            <a:r>
              <a:rPr lang="en-GB" sz="1200" baseline="0" dirty="0"/>
              <a:t>. </a:t>
            </a:r>
          </a:p>
          <a:p>
            <a:pPr marL="0" indent="0">
              <a:buFontTx/>
              <a:buNone/>
            </a:pPr>
            <a:r>
              <a:rPr lang="en-GB" sz="1200" baseline="0" dirty="0"/>
              <a:t>I termini </a:t>
            </a:r>
            <a:r>
              <a:rPr lang="en-GB" sz="1200" baseline="0" dirty="0" err="1"/>
              <a:t>generici</a:t>
            </a:r>
            <a:r>
              <a:rPr lang="en-GB" sz="1200" baseline="0" dirty="0"/>
              <a:t>, </a:t>
            </a:r>
            <a:r>
              <a:rPr lang="en-GB" sz="1200" baseline="0" dirty="0" err="1"/>
              <a:t>invece</a:t>
            </a:r>
            <a:r>
              <a:rPr lang="en-GB" sz="1200" baseline="0" dirty="0"/>
              <a:t>, </a:t>
            </a:r>
            <a:r>
              <a:rPr lang="en-GB" sz="1200" baseline="0" dirty="0" err="1"/>
              <a:t>sono</a:t>
            </a:r>
            <a:r>
              <a:rPr lang="en-GB" sz="1200" baseline="0" dirty="0"/>
              <a:t> </a:t>
            </a:r>
            <a:r>
              <a:rPr lang="en-GB" sz="1200" baseline="0" dirty="0" err="1"/>
              <a:t>quelli</a:t>
            </a:r>
            <a:r>
              <a:rPr lang="en-GB" sz="1200" baseline="0" dirty="0"/>
              <a:t> </a:t>
            </a:r>
            <a:r>
              <a:rPr lang="en-GB" sz="1200" baseline="0" dirty="0" err="1"/>
              <a:t>che</a:t>
            </a:r>
            <a:r>
              <a:rPr lang="en-GB" sz="1200" baseline="0" dirty="0"/>
              <a:t> </a:t>
            </a:r>
            <a:r>
              <a:rPr lang="en-GB" sz="1200" baseline="0" dirty="0" err="1"/>
              <a:t>vengono</a:t>
            </a:r>
            <a:r>
              <a:rPr lang="en-GB" sz="1200" baseline="0" dirty="0"/>
              <a:t> </a:t>
            </a:r>
            <a:r>
              <a:rPr lang="en-GB" sz="1200" baseline="0" dirty="0" err="1"/>
              <a:t>utilizzati</a:t>
            </a:r>
            <a:r>
              <a:rPr lang="en-GB" sz="1200" baseline="0" dirty="0"/>
              <a:t> in </a:t>
            </a:r>
            <a:r>
              <a:rPr lang="en-GB" sz="1200" baseline="0" dirty="0" err="1"/>
              <a:t>modo</a:t>
            </a:r>
            <a:r>
              <a:rPr lang="en-GB" sz="1200" baseline="0" dirty="0"/>
              <a:t> </a:t>
            </a:r>
            <a:r>
              <a:rPr lang="en-GB" sz="1200" baseline="0" dirty="0" err="1"/>
              <a:t>trasversale</a:t>
            </a:r>
            <a:r>
              <a:rPr lang="en-GB" sz="1200" baseline="0" dirty="0"/>
              <a:t> da </a:t>
            </a:r>
            <a:r>
              <a:rPr lang="en-GB" sz="1200" baseline="0" dirty="0" err="1"/>
              <a:t>tutti</a:t>
            </a:r>
            <a:r>
              <a:rPr lang="en-GB" sz="1200" baseline="0" dirty="0"/>
              <a:t> </a:t>
            </a:r>
            <a:r>
              <a:rPr lang="en-GB" sz="1200" baseline="0" dirty="0" err="1"/>
              <a:t>i</a:t>
            </a:r>
            <a:r>
              <a:rPr lang="en-GB" sz="1200" baseline="0" dirty="0"/>
              <a:t> </a:t>
            </a:r>
            <a:r>
              <a:rPr lang="en-GB" sz="1200" baseline="0" dirty="0" err="1"/>
              <a:t>processi</a:t>
            </a:r>
            <a:r>
              <a:rPr lang="en-GB" sz="1200" baseline="0" dirty="0"/>
              <a:t>. Hanno </a:t>
            </a:r>
            <a:r>
              <a:rPr lang="en-GB" sz="1200" baseline="0" dirty="0" err="1"/>
              <a:t>fonti</a:t>
            </a:r>
            <a:r>
              <a:rPr lang="en-GB" sz="1200" baseline="0" dirty="0"/>
              <a:t> </a:t>
            </a:r>
            <a:r>
              <a:rPr lang="en-GB" sz="1200" baseline="0" dirty="0" err="1"/>
              <a:t>tradizionali</a:t>
            </a:r>
            <a:r>
              <a:rPr lang="en-GB" sz="1200" baseline="0" dirty="0"/>
              <a:t> (</a:t>
            </a:r>
            <a:r>
              <a:rPr lang="en-GB" sz="1200" baseline="0" dirty="0" err="1"/>
              <a:t>si</a:t>
            </a:r>
            <a:r>
              <a:rPr lang="en-GB" sz="1200" baseline="0" dirty="0"/>
              <a:t> </a:t>
            </a:r>
            <a:r>
              <a:rPr lang="en-GB" sz="1200" baseline="0" dirty="0" err="1"/>
              <a:t>tratta</a:t>
            </a:r>
            <a:r>
              <a:rPr lang="en-GB" sz="1200" baseline="0" dirty="0"/>
              <a:t> per lo </a:t>
            </a:r>
            <a:r>
              <a:rPr lang="en-GB" sz="1200" baseline="0" dirty="0" err="1"/>
              <a:t>più</a:t>
            </a:r>
            <a:r>
              <a:rPr lang="en-GB" sz="1200" baseline="0" dirty="0"/>
              <a:t> di termini </a:t>
            </a:r>
            <a:r>
              <a:rPr lang="en-GB" sz="1200" baseline="0" dirty="0" err="1"/>
              <a:t>provenienti</a:t>
            </a:r>
            <a:r>
              <a:rPr lang="en-GB" sz="1200" baseline="0" dirty="0"/>
              <a:t> </a:t>
            </a:r>
            <a:r>
              <a:rPr lang="en-GB" sz="1200" baseline="0" dirty="0" err="1"/>
              <a:t>dall’ambito</a:t>
            </a:r>
            <a:r>
              <a:rPr lang="en-GB" sz="1200" baseline="0" dirty="0"/>
              <a:t> </a:t>
            </a:r>
            <a:r>
              <a:rPr lang="en-GB" sz="1200" baseline="0" dirty="0" err="1"/>
              <a:t>statistico</a:t>
            </a:r>
            <a:r>
              <a:rPr lang="en-GB" sz="1200" baseline="0" dirty="0"/>
              <a:t>,  ad </a:t>
            </a:r>
            <a:r>
              <a:rPr lang="en-GB" sz="1200" baseline="0" dirty="0" err="1"/>
              <a:t>esempio</a:t>
            </a:r>
            <a:r>
              <a:rPr lang="en-GB" sz="1200" baseline="0" dirty="0"/>
              <a:t> VARIAZIONE TENDENZIALE, MEDIANA, CLUSTER </a:t>
            </a:r>
            <a:r>
              <a:rPr lang="en-GB" sz="1200" baseline="0" dirty="0" err="1"/>
              <a:t>ecc</a:t>
            </a:r>
            <a:r>
              <a:rPr lang="en-GB" sz="1200" baseline="0" dirty="0"/>
              <a:t>.);</a:t>
            </a:r>
            <a:endParaRPr lang="en-GB" sz="1200" dirty="0"/>
          </a:p>
          <a:p>
            <a:r>
              <a:rPr lang="en-GB" sz="1200" dirty="0"/>
              <a:t>- </a:t>
            </a:r>
            <a:r>
              <a:rPr lang="en-GB" sz="1200" b="1" dirty="0" err="1"/>
              <a:t>Processi</a:t>
            </a:r>
            <a:r>
              <a:rPr lang="en-GB" sz="1200" b="1" dirty="0"/>
              <a:t> </a:t>
            </a:r>
            <a:r>
              <a:rPr lang="en-GB" sz="1200" b="1" dirty="0" err="1"/>
              <a:t>statistici</a:t>
            </a:r>
            <a:r>
              <a:rPr lang="en-GB" sz="1200" b="1" dirty="0"/>
              <a:t> di </a:t>
            </a:r>
            <a:r>
              <a:rPr lang="en-GB" sz="1200" b="1" dirty="0" err="1"/>
              <a:t>utilizzo</a:t>
            </a:r>
            <a:r>
              <a:rPr lang="en-GB" sz="1200" b="1" dirty="0"/>
              <a:t>  </a:t>
            </a:r>
            <a:r>
              <a:rPr lang="en-GB" sz="1200" dirty="0"/>
              <a:t>- </a:t>
            </a:r>
            <a:r>
              <a:rPr lang="en-GB" sz="1200" dirty="0" err="1"/>
              <a:t>ovvero</a:t>
            </a:r>
            <a:r>
              <a:rPr lang="en-GB" sz="1200" dirty="0"/>
              <a:t> I </a:t>
            </a:r>
            <a:r>
              <a:rPr lang="en-GB" sz="1200" dirty="0" err="1"/>
              <a:t>processi</a:t>
            </a:r>
            <a:r>
              <a:rPr lang="en-GB" sz="1200" dirty="0"/>
              <a:t> </a:t>
            </a:r>
            <a:r>
              <a:rPr lang="en-GB" sz="1200" dirty="0" err="1"/>
              <a:t>che</a:t>
            </a:r>
            <a:r>
              <a:rPr lang="en-GB" sz="1200" dirty="0"/>
              <a:t> </a:t>
            </a:r>
            <a:r>
              <a:rPr lang="en-GB" sz="1200" dirty="0" err="1"/>
              <a:t>prelevano</a:t>
            </a:r>
            <a:r>
              <a:rPr lang="en-GB" sz="1200" dirty="0"/>
              <a:t> </a:t>
            </a:r>
            <a:r>
              <a:rPr lang="en-GB" sz="1200" dirty="0" err="1"/>
              <a:t>il</a:t>
            </a:r>
            <a:r>
              <a:rPr lang="en-GB" sz="1200" dirty="0"/>
              <a:t> </a:t>
            </a:r>
            <a:r>
              <a:rPr lang="en-GB" sz="1200" dirty="0" err="1"/>
              <a:t>termine</a:t>
            </a:r>
            <a:r>
              <a:rPr lang="en-GB" sz="1200" dirty="0"/>
              <a:t> per </a:t>
            </a:r>
            <a:r>
              <a:rPr lang="en-GB" sz="1200" dirty="0" err="1"/>
              <a:t>riutilizzarlo</a:t>
            </a:r>
            <a:r>
              <a:rPr lang="en-GB" sz="1200" dirty="0"/>
              <a:t>;</a:t>
            </a:r>
          </a:p>
          <a:p>
            <a:r>
              <a:rPr lang="en-GB" sz="1200" dirty="0"/>
              <a:t>-  </a:t>
            </a:r>
            <a:r>
              <a:rPr lang="en-GB" sz="1200" b="1" dirty="0" err="1"/>
              <a:t>Dominio</a:t>
            </a:r>
            <a:r>
              <a:rPr lang="en-GB" sz="1200" b="1" dirty="0"/>
              <a:t> </a:t>
            </a:r>
            <a:r>
              <a:rPr lang="en-GB" sz="1200" dirty="0"/>
              <a:t>(2 </a:t>
            </a:r>
            <a:r>
              <a:rPr lang="en-GB" sz="1200" dirty="0" err="1"/>
              <a:t>livelli</a:t>
            </a:r>
            <a:r>
              <a:rPr lang="en-GB" sz="1200" dirty="0"/>
              <a:t>) – </a:t>
            </a:r>
            <a:r>
              <a:rPr lang="en-GB" sz="1200" dirty="0" err="1"/>
              <a:t>individuati</a:t>
            </a:r>
            <a:r>
              <a:rPr lang="en-GB" sz="1200" dirty="0"/>
              <a:t> </a:t>
            </a:r>
            <a:r>
              <a:rPr lang="en-GB" sz="1200" dirty="0" err="1"/>
              <a:t>dalle</a:t>
            </a:r>
            <a:r>
              <a:rPr lang="en-GB" sz="1200" dirty="0"/>
              <a:t> </a:t>
            </a:r>
            <a:r>
              <a:rPr lang="en-GB" sz="1200" dirty="0" err="1"/>
              <a:t>fonti</a:t>
            </a:r>
            <a:r>
              <a:rPr lang="en-GB" sz="1200" dirty="0"/>
              <a:t>, la </a:t>
            </a:r>
            <a:r>
              <a:rPr lang="en-GB" sz="1200" dirty="0" err="1"/>
              <a:t>struttura</a:t>
            </a:r>
            <a:r>
              <a:rPr lang="en-GB" sz="1200" dirty="0"/>
              <a:t> </a:t>
            </a:r>
            <a:r>
              <a:rPr lang="en-GB" sz="1200" dirty="0" err="1"/>
              <a:t>corrisponde</a:t>
            </a:r>
            <a:r>
              <a:rPr lang="en-GB" sz="1200" baseline="0" dirty="0"/>
              <a:t> a </a:t>
            </a:r>
            <a:r>
              <a:rPr lang="en-GB" sz="1200" baseline="0" dirty="0" err="1"/>
              <a:t>quella</a:t>
            </a:r>
            <a:r>
              <a:rPr lang="en-GB" sz="1200" baseline="0" dirty="0"/>
              <a:t> </a:t>
            </a:r>
            <a:r>
              <a:rPr lang="en-GB" sz="1200" baseline="0" dirty="0" err="1"/>
              <a:t>utilizzata</a:t>
            </a:r>
            <a:r>
              <a:rPr lang="en-GB" sz="1200" baseline="0" dirty="0"/>
              <a:t> dal </a:t>
            </a:r>
            <a:r>
              <a:rPr lang="en-GB" sz="1200" baseline="0" dirty="0" err="1"/>
              <a:t>sito</a:t>
            </a:r>
            <a:r>
              <a:rPr lang="en-GB" sz="1200" baseline="0" dirty="0"/>
              <a:t>;</a:t>
            </a:r>
            <a:endParaRPr lang="en-GB" sz="1200" dirty="0"/>
          </a:p>
          <a:p>
            <a:r>
              <a:rPr lang="en-GB" sz="1200" dirty="0"/>
              <a:t>-  </a:t>
            </a:r>
            <a:r>
              <a:rPr lang="en-GB" sz="1200" b="1" dirty="0" err="1"/>
              <a:t>Pubblicazioni</a:t>
            </a:r>
            <a:r>
              <a:rPr lang="en-GB" sz="1200" b="1" dirty="0"/>
              <a:t> (</a:t>
            </a:r>
            <a:r>
              <a:rPr lang="en-GB" sz="1200" b="1" dirty="0" err="1"/>
              <a:t>utilizzo</a:t>
            </a:r>
            <a:r>
              <a:rPr lang="en-GB" sz="1200" b="1" dirty="0"/>
              <a:t>)</a:t>
            </a:r>
            <a:r>
              <a:rPr lang="en-GB" sz="1200" dirty="0"/>
              <a:t> – </a:t>
            </a:r>
            <a:r>
              <a:rPr lang="en-GB" sz="1200" dirty="0" err="1"/>
              <a:t>lista</a:t>
            </a:r>
            <a:r>
              <a:rPr lang="en-GB" sz="1200" dirty="0"/>
              <a:t> di </a:t>
            </a:r>
            <a:r>
              <a:rPr lang="en-GB" sz="1200" dirty="0" err="1"/>
              <a:t>pubblicazioni</a:t>
            </a:r>
            <a:r>
              <a:rPr lang="en-GB" sz="1200" dirty="0"/>
              <a:t> </a:t>
            </a:r>
            <a:r>
              <a:rPr lang="en-GB" sz="1200" dirty="0" err="1"/>
              <a:t>che</a:t>
            </a:r>
            <a:r>
              <a:rPr lang="en-GB" sz="1200" dirty="0"/>
              <a:t> </a:t>
            </a:r>
            <a:r>
              <a:rPr lang="en-GB" sz="1200" dirty="0" err="1"/>
              <a:t>utilizzano</a:t>
            </a:r>
            <a:r>
              <a:rPr lang="en-GB" sz="1200" baseline="0" dirty="0"/>
              <a:t> </a:t>
            </a:r>
            <a:r>
              <a:rPr lang="en-GB" sz="1200" baseline="0" dirty="0" err="1"/>
              <a:t>il</a:t>
            </a:r>
            <a:r>
              <a:rPr lang="en-GB" sz="1200" baseline="0" dirty="0"/>
              <a:t> </a:t>
            </a:r>
            <a:r>
              <a:rPr lang="en-GB" sz="1200" baseline="0" dirty="0" err="1"/>
              <a:t>termine</a:t>
            </a:r>
            <a:r>
              <a:rPr lang="en-GB" sz="1200" baseline="0" dirty="0"/>
              <a:t>;</a:t>
            </a:r>
            <a:endParaRPr lang="en-GB" sz="1200" dirty="0"/>
          </a:p>
          <a:p>
            <a:r>
              <a:rPr lang="en-GB" sz="1200" dirty="0"/>
              <a:t>- </a:t>
            </a:r>
            <a:r>
              <a:rPr lang="en-GB" sz="1200" b="1" dirty="0" err="1"/>
              <a:t>Attivo</a:t>
            </a:r>
            <a:r>
              <a:rPr lang="en-GB" sz="1200" b="1" dirty="0"/>
              <a:t>/non </a:t>
            </a:r>
            <a:r>
              <a:rPr lang="en-GB" sz="1200" b="1" dirty="0" err="1"/>
              <a:t>attivo</a:t>
            </a:r>
            <a:r>
              <a:rPr lang="en-GB" sz="1200" dirty="0"/>
              <a:t> – </a:t>
            </a:r>
            <a:r>
              <a:rPr lang="en-GB" sz="1200" dirty="0" err="1"/>
              <a:t>termine</a:t>
            </a:r>
            <a:r>
              <a:rPr lang="en-GB" sz="1200" baseline="0" dirty="0"/>
              <a:t> non </a:t>
            </a:r>
            <a:r>
              <a:rPr lang="en-GB" sz="1200" baseline="0" dirty="0" err="1"/>
              <a:t>più</a:t>
            </a:r>
            <a:r>
              <a:rPr lang="en-GB" sz="1200" baseline="0" dirty="0"/>
              <a:t> in </a:t>
            </a:r>
            <a:r>
              <a:rPr lang="en-GB" sz="1200" baseline="0" dirty="0" err="1"/>
              <a:t>uso</a:t>
            </a:r>
            <a:r>
              <a:rPr lang="en-GB" sz="1200" baseline="0" dirty="0"/>
              <a:t>, </a:t>
            </a:r>
            <a:r>
              <a:rPr lang="en-GB" sz="1200" baseline="0" dirty="0" err="1"/>
              <a:t>nè</a:t>
            </a:r>
            <a:r>
              <a:rPr lang="en-GB" sz="1200" baseline="0" dirty="0"/>
              <a:t> da </a:t>
            </a:r>
            <a:r>
              <a:rPr lang="en-GB" sz="1200" baseline="0" dirty="0" err="1"/>
              <a:t>pubblicazioni</a:t>
            </a:r>
            <a:r>
              <a:rPr lang="en-GB" sz="1200" baseline="0" dirty="0"/>
              <a:t>, </a:t>
            </a:r>
            <a:r>
              <a:rPr lang="en-GB" sz="1200" baseline="0" dirty="0" err="1"/>
              <a:t>nè</a:t>
            </a:r>
            <a:r>
              <a:rPr lang="en-GB" sz="1200" baseline="0" dirty="0"/>
              <a:t> da </a:t>
            </a:r>
            <a:r>
              <a:rPr lang="en-GB" sz="1200" baseline="0" dirty="0" err="1"/>
              <a:t>fonti</a:t>
            </a:r>
            <a:r>
              <a:rPr lang="en-GB" sz="1200" baseline="0" dirty="0"/>
              <a:t>;</a:t>
            </a:r>
            <a:endParaRPr lang="en-GB" sz="1200" dirty="0"/>
          </a:p>
          <a:p>
            <a:r>
              <a:rPr lang="en-GB" sz="1200" dirty="0"/>
              <a:t>- </a:t>
            </a:r>
            <a:r>
              <a:rPr lang="en-GB" sz="1200" b="1" dirty="0" err="1"/>
              <a:t>Validato</a:t>
            </a:r>
            <a:r>
              <a:rPr lang="en-GB" sz="1200" b="1" dirty="0"/>
              <a:t>/non </a:t>
            </a:r>
            <a:r>
              <a:rPr lang="en-GB" sz="1200" b="1" dirty="0" err="1"/>
              <a:t>validato</a:t>
            </a:r>
            <a:r>
              <a:rPr lang="en-GB" sz="1200" dirty="0"/>
              <a:t> – la </a:t>
            </a:r>
            <a:r>
              <a:rPr lang="en-GB" sz="1200" dirty="0" err="1"/>
              <a:t>figura</a:t>
            </a:r>
            <a:r>
              <a:rPr lang="en-GB" sz="1200" dirty="0"/>
              <a:t> del </a:t>
            </a:r>
            <a:r>
              <a:rPr lang="en-GB" sz="1200" dirty="0" err="1"/>
              <a:t>validatore</a:t>
            </a:r>
            <a:r>
              <a:rPr lang="en-GB" sz="1200" dirty="0"/>
              <a:t> </a:t>
            </a:r>
            <a:r>
              <a:rPr lang="en-GB" sz="1200" dirty="0" err="1"/>
              <a:t>garantisce</a:t>
            </a:r>
            <a:r>
              <a:rPr lang="en-GB" sz="1200" dirty="0"/>
              <a:t> </a:t>
            </a:r>
            <a:r>
              <a:rPr lang="en-GB" sz="1200" dirty="0" err="1"/>
              <a:t>l’applicazione</a:t>
            </a:r>
            <a:r>
              <a:rPr lang="en-GB" sz="1200" dirty="0"/>
              <a:t> </a:t>
            </a:r>
            <a:r>
              <a:rPr lang="en-GB" sz="1200" dirty="0" err="1"/>
              <a:t>degli</a:t>
            </a:r>
            <a:r>
              <a:rPr lang="en-GB" sz="1200" baseline="0" dirty="0"/>
              <a:t> standard e </a:t>
            </a:r>
            <a:r>
              <a:rPr lang="en-GB" sz="1200" baseline="0" dirty="0" err="1"/>
              <a:t>l’armonizzazione</a:t>
            </a:r>
            <a:r>
              <a:rPr lang="en-GB" sz="1200" baseline="0" dirty="0"/>
              <a:t> </a:t>
            </a:r>
            <a:r>
              <a:rPr lang="en-GB" sz="1200" baseline="0" dirty="0" err="1"/>
              <a:t>dei</a:t>
            </a:r>
            <a:r>
              <a:rPr lang="en-GB" sz="1200" baseline="0" dirty="0"/>
              <a:t> termini.</a:t>
            </a:r>
            <a:endParaRPr lang="en-GB" sz="1200" dirty="0"/>
          </a:p>
          <a:p>
            <a:endParaRPr lang="en-GB"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13</a:t>
            </a:fld>
            <a:endParaRPr lang="it-IT"/>
          </a:p>
        </p:txBody>
      </p:sp>
    </p:spTree>
    <p:extLst>
      <p:ext uri="{BB962C8B-B14F-4D97-AF65-F5344CB8AC3E}">
        <p14:creationId xmlns:p14="http://schemas.microsoft.com/office/powerpoint/2010/main" val="218788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15</a:t>
            </a:fld>
            <a:endParaRPr lang="it-IT"/>
          </a:p>
        </p:txBody>
      </p:sp>
    </p:spTree>
    <p:extLst>
      <p:ext uri="{BB962C8B-B14F-4D97-AF65-F5344CB8AC3E}">
        <p14:creationId xmlns:p14="http://schemas.microsoft.com/office/powerpoint/2010/main" val="3450556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16</a:t>
            </a:fld>
            <a:endParaRPr lang="it-IT"/>
          </a:p>
        </p:txBody>
      </p:sp>
    </p:spTree>
    <p:extLst>
      <p:ext uri="{BB962C8B-B14F-4D97-AF65-F5344CB8AC3E}">
        <p14:creationId xmlns:p14="http://schemas.microsoft.com/office/powerpoint/2010/main" val="264011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17</a:t>
            </a:fld>
            <a:endParaRPr lang="it-IT"/>
          </a:p>
        </p:txBody>
      </p:sp>
    </p:spTree>
    <p:extLst>
      <p:ext uri="{BB962C8B-B14F-4D97-AF65-F5344CB8AC3E}">
        <p14:creationId xmlns:p14="http://schemas.microsoft.com/office/powerpoint/2010/main" val="395420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18</a:t>
            </a:fld>
            <a:endParaRPr lang="it-IT"/>
          </a:p>
        </p:txBody>
      </p:sp>
    </p:spTree>
    <p:extLst>
      <p:ext uri="{BB962C8B-B14F-4D97-AF65-F5344CB8AC3E}">
        <p14:creationId xmlns:p14="http://schemas.microsoft.com/office/powerpoint/2010/main" val="102501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19</a:t>
            </a:fld>
            <a:endParaRPr lang="it-IT"/>
          </a:p>
        </p:txBody>
      </p:sp>
    </p:spTree>
    <p:extLst>
      <p:ext uri="{BB962C8B-B14F-4D97-AF65-F5344CB8AC3E}">
        <p14:creationId xmlns:p14="http://schemas.microsoft.com/office/powerpoint/2010/main" val="51774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20</a:t>
            </a:fld>
            <a:endParaRPr lang="it-IT"/>
          </a:p>
        </p:txBody>
      </p:sp>
    </p:spTree>
    <p:extLst>
      <p:ext uri="{BB962C8B-B14F-4D97-AF65-F5344CB8AC3E}">
        <p14:creationId xmlns:p14="http://schemas.microsoft.com/office/powerpoint/2010/main" val="163371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3</a:t>
            </a:fld>
            <a:endParaRPr lang="it-IT"/>
          </a:p>
        </p:txBody>
      </p:sp>
    </p:spTree>
    <p:extLst>
      <p:ext uri="{BB962C8B-B14F-4D97-AF65-F5344CB8AC3E}">
        <p14:creationId xmlns:p14="http://schemas.microsoft.com/office/powerpoint/2010/main" val="315690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4</a:t>
            </a:fld>
            <a:endParaRPr lang="it-IT"/>
          </a:p>
        </p:txBody>
      </p:sp>
    </p:spTree>
    <p:extLst>
      <p:ext uri="{BB962C8B-B14F-4D97-AF65-F5344CB8AC3E}">
        <p14:creationId xmlns:p14="http://schemas.microsoft.com/office/powerpoint/2010/main" val="345413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5</a:t>
            </a:fld>
            <a:endParaRPr lang="it-IT"/>
          </a:p>
        </p:txBody>
      </p:sp>
    </p:spTree>
    <p:extLst>
      <p:ext uri="{BB962C8B-B14F-4D97-AF65-F5344CB8AC3E}">
        <p14:creationId xmlns:p14="http://schemas.microsoft.com/office/powerpoint/2010/main" val="11224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6</a:t>
            </a:fld>
            <a:endParaRPr lang="it-IT"/>
          </a:p>
        </p:txBody>
      </p:sp>
    </p:spTree>
    <p:extLst>
      <p:ext uri="{BB962C8B-B14F-4D97-AF65-F5344CB8AC3E}">
        <p14:creationId xmlns:p14="http://schemas.microsoft.com/office/powerpoint/2010/main" val="330709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lnSpcReduction="10000"/>
          </a:bodyPr>
          <a:lstStyle/>
          <a:p>
            <a:r>
              <a:rPr lang="it-IT" dirty="0"/>
              <a:t>Le conseguenze di una siffatta</a:t>
            </a:r>
            <a:r>
              <a:rPr lang="it-IT" baseline="0" dirty="0"/>
              <a:t> situazione sono facilmente immaginabili.</a:t>
            </a:r>
          </a:p>
          <a:p>
            <a:pPr lvl="0"/>
            <a:endParaRPr lang="it-IT" baseline="0" dirty="0"/>
          </a:p>
          <a:p>
            <a:pPr lvl="0"/>
            <a:r>
              <a:rPr lang="it-IT" baseline="0" dirty="0"/>
              <a:t>Si comincia da una </a:t>
            </a:r>
            <a:r>
              <a:rPr lang="it-IT" b="1" dirty="0"/>
              <a:t>Mancanza di una gestione dei sinonimi (</a:t>
            </a:r>
            <a:r>
              <a:rPr lang="it-IT" dirty="0"/>
              <a:t>casi in cui lo stesso significato è veicolato da più di un lemma): questo determinava che </a:t>
            </a:r>
            <a:r>
              <a:rPr lang="it-IT" baseline="0" dirty="0"/>
              <a:t>una diversa formulazione della definizione facesse passare sinonimi per termini realmente diversi.</a:t>
            </a:r>
            <a:endParaRPr lang="it-IT" dirty="0"/>
          </a:p>
          <a:p>
            <a:pPr lvl="0"/>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 non </a:t>
            </a:r>
            <a:r>
              <a:rPr lang="en-US" dirty="0" err="1"/>
              <a:t>gestione</a:t>
            </a:r>
            <a:r>
              <a:rPr lang="en-US" baseline="0" dirty="0"/>
              <a:t> </a:t>
            </a:r>
            <a:r>
              <a:rPr lang="en-US" baseline="0" dirty="0" err="1"/>
              <a:t>dei</a:t>
            </a:r>
            <a:r>
              <a:rPr lang="en-US" baseline="0" dirty="0"/>
              <a:t> </a:t>
            </a:r>
            <a:r>
              <a:rPr lang="en-US" baseline="0" dirty="0" err="1"/>
              <a:t>casi</a:t>
            </a:r>
            <a:r>
              <a:rPr lang="en-US" baseline="0" dirty="0"/>
              <a:t> di </a:t>
            </a:r>
            <a:r>
              <a:rPr lang="en-US" b="1" dirty="0" err="1"/>
              <a:t>Lemmi</a:t>
            </a:r>
            <a:r>
              <a:rPr lang="en-US" b="1" dirty="0"/>
              <a:t> </a:t>
            </a:r>
            <a:r>
              <a:rPr lang="en-US" b="1" dirty="0" err="1"/>
              <a:t>che</a:t>
            </a:r>
            <a:r>
              <a:rPr lang="en-US" b="1" dirty="0"/>
              <a:t> </a:t>
            </a:r>
            <a:r>
              <a:rPr lang="en-US" b="1" dirty="0" err="1"/>
              <a:t>veicolano</a:t>
            </a:r>
            <a:r>
              <a:rPr lang="en-US" b="1" dirty="0"/>
              <a:t> </a:t>
            </a:r>
            <a:r>
              <a:rPr lang="en-US" b="1" dirty="0" err="1"/>
              <a:t>propriamente</a:t>
            </a:r>
            <a:r>
              <a:rPr lang="en-US" b="1" dirty="0"/>
              <a:t> </a:t>
            </a:r>
            <a:r>
              <a:rPr lang="en-US" b="1" dirty="0" err="1"/>
              <a:t>più</a:t>
            </a:r>
            <a:r>
              <a:rPr lang="en-US" b="1" dirty="0"/>
              <a:t> </a:t>
            </a:r>
            <a:r>
              <a:rPr lang="en-US" b="1" dirty="0" err="1"/>
              <a:t>significati</a:t>
            </a:r>
            <a:r>
              <a:rPr lang="en-US" dirty="0"/>
              <a:t>, </a:t>
            </a:r>
            <a:r>
              <a:rPr lang="en-US" dirty="0" err="1"/>
              <a:t>ovvero</a:t>
            </a:r>
            <a:r>
              <a:rPr lang="en-US" dirty="0"/>
              <a:t> </a:t>
            </a:r>
            <a:r>
              <a:rPr lang="en-US" dirty="0" err="1"/>
              <a:t>il</a:t>
            </a:r>
            <a:r>
              <a:rPr lang="en-US" dirty="0"/>
              <a:t> </a:t>
            </a:r>
            <a:r>
              <a:rPr lang="en-US" dirty="0" err="1"/>
              <a:t>medesimo</a:t>
            </a:r>
            <a:r>
              <a:rPr lang="en-US" dirty="0"/>
              <a:t> lemma </a:t>
            </a:r>
            <a:r>
              <a:rPr lang="en-US" dirty="0" err="1"/>
              <a:t>utilizzato</a:t>
            </a:r>
            <a:r>
              <a:rPr lang="en-US" dirty="0"/>
              <a:t> con </a:t>
            </a:r>
            <a:r>
              <a:rPr lang="en-US" dirty="0" err="1"/>
              <a:t>diversa</a:t>
            </a:r>
            <a:r>
              <a:rPr lang="en-US" dirty="0"/>
              <a:t> </a:t>
            </a:r>
            <a:r>
              <a:rPr lang="en-US" dirty="0" err="1"/>
              <a:t>definizione</a:t>
            </a:r>
            <a:r>
              <a:rPr lang="en-US" dirty="0"/>
              <a:t>. </a:t>
            </a:r>
            <a:r>
              <a:rPr lang="en-US" dirty="0" err="1"/>
              <a:t>Sono</a:t>
            </a:r>
            <a:r>
              <a:rPr lang="en-US" dirty="0"/>
              <a:t> </a:t>
            </a:r>
            <a:r>
              <a:rPr lang="en-US" dirty="0" err="1"/>
              <a:t>questi</a:t>
            </a:r>
            <a:r>
              <a:rPr lang="en-US" dirty="0"/>
              <a:t> </a:t>
            </a:r>
            <a:r>
              <a:rPr lang="en-US" dirty="0" err="1"/>
              <a:t>casi</a:t>
            </a:r>
            <a:r>
              <a:rPr lang="en-US" dirty="0"/>
              <a:t> </a:t>
            </a:r>
            <a:r>
              <a:rPr lang="en-US" dirty="0" err="1"/>
              <a:t>piuttosto</a:t>
            </a:r>
            <a:r>
              <a:rPr lang="en-US" dirty="0"/>
              <a:t> </a:t>
            </a:r>
            <a:r>
              <a:rPr lang="en-US" dirty="0" err="1"/>
              <a:t>numerosi</a:t>
            </a:r>
            <a:r>
              <a:rPr lang="en-US" dirty="0"/>
              <a:t>, </a:t>
            </a:r>
            <a:r>
              <a:rPr lang="en-US" dirty="0" err="1"/>
              <a:t>perchè</a:t>
            </a:r>
            <a:r>
              <a:rPr lang="en-US" dirty="0"/>
              <a:t> </a:t>
            </a:r>
            <a:r>
              <a:rPr lang="en-US" dirty="0" err="1"/>
              <a:t>all’interno</a:t>
            </a:r>
            <a:r>
              <a:rPr lang="en-US" dirty="0"/>
              <a:t> </a:t>
            </a:r>
            <a:r>
              <a:rPr lang="en-US" dirty="0" err="1"/>
              <a:t>dei</a:t>
            </a:r>
            <a:r>
              <a:rPr lang="en-US" dirty="0"/>
              <a:t> </a:t>
            </a:r>
            <a:r>
              <a:rPr lang="en-US" dirty="0" err="1"/>
              <a:t>processi</a:t>
            </a:r>
            <a:r>
              <a:rPr lang="en-US" dirty="0"/>
              <a:t> </a:t>
            </a:r>
            <a:r>
              <a:rPr lang="en-US" dirty="0" err="1"/>
              <a:t>statistici</a:t>
            </a:r>
            <a:r>
              <a:rPr lang="en-US" dirty="0"/>
              <a:t> </a:t>
            </a:r>
            <a:r>
              <a:rPr lang="en-US" dirty="0" err="1"/>
              <a:t>può</a:t>
            </a:r>
            <a:r>
              <a:rPr lang="en-US" dirty="0"/>
              <a:t> </a:t>
            </a:r>
            <a:r>
              <a:rPr lang="en-US" dirty="0" err="1"/>
              <a:t>essere</a:t>
            </a:r>
            <a:r>
              <a:rPr lang="en-US" dirty="0"/>
              <a:t> </a:t>
            </a:r>
            <a:r>
              <a:rPr lang="en-US" dirty="0" err="1"/>
              <a:t>necessario</a:t>
            </a:r>
            <a:r>
              <a:rPr lang="en-US" dirty="0"/>
              <a:t> </a:t>
            </a:r>
            <a:r>
              <a:rPr lang="en-US" dirty="0" err="1"/>
              <a:t>rilevare</a:t>
            </a:r>
            <a:r>
              <a:rPr lang="en-US" dirty="0"/>
              <a:t> </a:t>
            </a:r>
            <a:r>
              <a:rPr lang="en-US" dirty="0" err="1"/>
              <a:t>ambiti</a:t>
            </a:r>
            <a:r>
              <a:rPr lang="en-US" dirty="0"/>
              <a:t> </a:t>
            </a:r>
            <a:r>
              <a:rPr lang="en-US" dirty="0" err="1"/>
              <a:t>specifici</a:t>
            </a:r>
            <a:r>
              <a:rPr lang="en-US" dirty="0"/>
              <a:t>. Si fa </a:t>
            </a:r>
            <a:r>
              <a:rPr lang="en-US" dirty="0" err="1"/>
              <a:t>l’esempio</a:t>
            </a:r>
            <a:r>
              <a:rPr lang="en-US" dirty="0"/>
              <a:t> di ABITAZIONE, </a:t>
            </a:r>
            <a:r>
              <a:rPr lang="en-US" dirty="0" err="1"/>
              <a:t>oppure</a:t>
            </a:r>
            <a:r>
              <a:rPr lang="en-US" dirty="0"/>
              <a:t> TASSO DI MORTALITA’. </a:t>
            </a:r>
            <a:r>
              <a:rPr lang="en-US" dirty="0" err="1"/>
              <a:t>Queste</a:t>
            </a:r>
            <a:r>
              <a:rPr lang="en-US" dirty="0"/>
              <a:t> </a:t>
            </a:r>
            <a:r>
              <a:rPr lang="en-US" dirty="0" err="1"/>
              <a:t>situazioni</a:t>
            </a:r>
            <a:r>
              <a:rPr lang="en-US" baseline="0" dirty="0"/>
              <a:t> di </a:t>
            </a:r>
            <a:r>
              <a:rPr lang="en-US" baseline="0" dirty="0" err="1"/>
              <a:t>omonimia</a:t>
            </a:r>
            <a:r>
              <a:rPr lang="en-US" baseline="0" dirty="0"/>
              <a:t> </a:t>
            </a:r>
            <a:r>
              <a:rPr lang="en-US" baseline="0" dirty="0" err="1"/>
              <a:t>leggittima</a:t>
            </a:r>
            <a:r>
              <a:rPr lang="en-US" baseline="0" dirty="0"/>
              <a:t> </a:t>
            </a:r>
            <a:r>
              <a:rPr lang="en-US" baseline="0" dirty="0" err="1"/>
              <a:t>si</a:t>
            </a:r>
            <a:r>
              <a:rPr lang="en-US" baseline="0" dirty="0"/>
              <a:t> </a:t>
            </a:r>
            <a:r>
              <a:rPr lang="en-US" baseline="0" dirty="0" err="1"/>
              <a:t>confondevano</a:t>
            </a:r>
            <a:r>
              <a:rPr lang="en-US" baseline="0" dirty="0"/>
              <a:t> con le </a:t>
            </a:r>
            <a:r>
              <a:rPr lang="en-US" baseline="0" dirty="0" err="1"/>
              <a:t>situazioni</a:t>
            </a:r>
            <a:r>
              <a:rPr lang="en-US" baseline="0" dirty="0"/>
              <a:t> di </a:t>
            </a:r>
            <a:r>
              <a:rPr lang="en-US" baseline="0" dirty="0" err="1"/>
              <a:t>omonimia</a:t>
            </a:r>
            <a:r>
              <a:rPr lang="en-US" baseline="0" dirty="0"/>
              <a:t> </a:t>
            </a:r>
            <a:r>
              <a:rPr lang="en-US" baseline="0" dirty="0" err="1"/>
              <a:t>dovuta</a:t>
            </a:r>
            <a:r>
              <a:rPr lang="en-US" baseline="0" dirty="0"/>
              <a:t> ad </a:t>
            </a:r>
            <a:r>
              <a:rPr lang="en-US" baseline="0" dirty="0" err="1"/>
              <a:t>una</a:t>
            </a:r>
            <a:r>
              <a:rPr lang="en-US" baseline="0" dirty="0"/>
              <a:t> </a:t>
            </a:r>
            <a:r>
              <a:rPr lang="en-US" baseline="0" dirty="0" err="1"/>
              <a:t>mancata</a:t>
            </a:r>
            <a:r>
              <a:rPr lang="en-US" baseline="0" dirty="0"/>
              <a:t> </a:t>
            </a:r>
            <a:r>
              <a:rPr lang="en-US" baseline="0" dirty="0" err="1"/>
              <a:t>gestione</a:t>
            </a:r>
            <a:r>
              <a:rPr lang="en-US" baseline="0" dirty="0"/>
              <a:t> </a:t>
            </a:r>
            <a:r>
              <a:rPr lang="en-US" baseline="0" dirty="0" err="1"/>
              <a:t>dei</a:t>
            </a:r>
            <a:r>
              <a:rPr lang="en-US" baseline="0" dirty="0"/>
              <a:t> termini. E </a:t>
            </a:r>
            <a:r>
              <a:rPr lang="en-US" baseline="0" dirty="0" err="1"/>
              <a:t>quindi</a:t>
            </a:r>
            <a:r>
              <a:rPr lang="en-US" baseline="0" dirty="0"/>
              <a:t> </a:t>
            </a:r>
            <a:r>
              <a:rPr lang="en-US" baseline="0" dirty="0" err="1"/>
              <a:t>erano</a:t>
            </a:r>
            <a:r>
              <a:rPr lang="en-US" baseline="0" dirty="0"/>
              <a:t> </a:t>
            </a:r>
            <a:r>
              <a:rPr lang="en-US" baseline="0" dirty="0" err="1"/>
              <a:t>frequentissimi</a:t>
            </a:r>
            <a:r>
              <a:rPr lang="en-US" baseline="0" dirty="0"/>
              <a:t> </a:t>
            </a:r>
            <a:r>
              <a:rPr lang="en-US" baseline="0" dirty="0" err="1"/>
              <a:t>i</a:t>
            </a:r>
            <a:r>
              <a:rPr lang="en-US" baseline="0" dirty="0"/>
              <a:t> </a:t>
            </a:r>
            <a:r>
              <a:rPr lang="en-US" baseline="0" dirty="0" err="1"/>
              <a:t>casi</a:t>
            </a:r>
            <a:r>
              <a:rPr lang="en-US" baseline="0" dirty="0"/>
              <a:t> in cui due termini </a:t>
            </a:r>
            <a:r>
              <a:rPr lang="en-US" baseline="0" dirty="0" err="1"/>
              <a:t>apparivano</a:t>
            </a:r>
            <a:r>
              <a:rPr lang="en-US" baseline="0" dirty="0"/>
              <a:t> </a:t>
            </a:r>
            <a:r>
              <a:rPr lang="en-US" baseline="0" dirty="0" err="1"/>
              <a:t>diversi</a:t>
            </a:r>
            <a:r>
              <a:rPr lang="en-US" baseline="0" dirty="0"/>
              <a:t>, </a:t>
            </a:r>
            <a:r>
              <a:rPr lang="en-US" baseline="0" dirty="0" err="1"/>
              <a:t>semplicemente</a:t>
            </a:r>
            <a:r>
              <a:rPr lang="en-US" baseline="0" dirty="0"/>
              <a:t> </a:t>
            </a:r>
            <a:r>
              <a:rPr lang="en-US" baseline="0" dirty="0" err="1"/>
              <a:t>perchè</a:t>
            </a:r>
            <a:r>
              <a:rPr lang="en-US" baseline="0" dirty="0"/>
              <a:t> la </a:t>
            </a:r>
            <a:r>
              <a:rPr lang="en-US" baseline="0" dirty="0" err="1"/>
              <a:t>definizione</a:t>
            </a:r>
            <a:r>
              <a:rPr lang="en-US" baseline="0" dirty="0"/>
              <a:t> </a:t>
            </a:r>
            <a:r>
              <a:rPr lang="en-US" baseline="0" dirty="0" err="1"/>
              <a:t>erano</a:t>
            </a:r>
            <a:r>
              <a:rPr lang="en-US" baseline="0" dirty="0"/>
              <a:t> formulate in </a:t>
            </a:r>
            <a:r>
              <a:rPr lang="en-US" baseline="0" dirty="0" err="1"/>
              <a:t>modo</a:t>
            </a:r>
            <a:r>
              <a:rPr lang="en-US" baseline="0" dirty="0"/>
              <a:t> </a:t>
            </a:r>
            <a:r>
              <a:rPr lang="en-US" baseline="0" dirty="0" err="1"/>
              <a:t>diverso</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Situazione</a:t>
            </a:r>
            <a:r>
              <a:rPr lang="en-US" dirty="0"/>
              <a:t> in cui </a:t>
            </a:r>
            <a:r>
              <a:rPr lang="en-US" b="1" dirty="0" err="1"/>
              <a:t>lemmi</a:t>
            </a:r>
            <a:r>
              <a:rPr lang="en-US" b="1" dirty="0"/>
              <a:t> e </a:t>
            </a:r>
            <a:r>
              <a:rPr lang="en-US" b="1" dirty="0" err="1"/>
              <a:t>definizioni</a:t>
            </a:r>
            <a:r>
              <a:rPr lang="en-US" b="1" dirty="0"/>
              <a:t> </a:t>
            </a:r>
            <a:r>
              <a:rPr lang="en-US" b="1" dirty="0" err="1"/>
              <a:t>vengono</a:t>
            </a:r>
            <a:r>
              <a:rPr lang="en-US" b="1" dirty="0"/>
              <a:t> </a:t>
            </a:r>
            <a:r>
              <a:rPr lang="en-US" b="1" dirty="0" err="1"/>
              <a:t>formulati</a:t>
            </a:r>
            <a:r>
              <a:rPr lang="en-US" b="1" dirty="0"/>
              <a:t> in </a:t>
            </a:r>
            <a:r>
              <a:rPr lang="en-US" b="1" dirty="0" err="1"/>
              <a:t>maniera</a:t>
            </a:r>
            <a:r>
              <a:rPr lang="en-US" b="1" dirty="0"/>
              <a:t> non </a:t>
            </a:r>
            <a:r>
              <a:rPr lang="en-US" b="1" dirty="0" err="1"/>
              <a:t>omogenea</a:t>
            </a:r>
            <a:r>
              <a:rPr lang="en-US" dirty="0"/>
              <a:t>, </a:t>
            </a:r>
            <a:r>
              <a:rPr lang="en-US" dirty="0" err="1"/>
              <a:t>perchè</a:t>
            </a:r>
            <a:r>
              <a:rPr lang="en-US" dirty="0"/>
              <a:t> </a:t>
            </a:r>
            <a:r>
              <a:rPr lang="en-US" dirty="0" err="1"/>
              <a:t>mancano</a:t>
            </a:r>
            <a:r>
              <a:rPr lang="en-US" dirty="0"/>
              <a:t> standard </a:t>
            </a:r>
            <a:r>
              <a:rPr lang="en-US" dirty="0" err="1"/>
              <a:t>opportuni</a:t>
            </a:r>
            <a:r>
              <a:rPr lang="en-US" dirty="0"/>
              <a:t>.</a:t>
            </a:r>
          </a:p>
          <a:p>
            <a:pPr lvl="0"/>
            <a:endParaRPr lang="it-IT" dirty="0"/>
          </a:p>
          <a:p>
            <a:pPr lvl="0"/>
            <a:r>
              <a:rPr lang="it-IT" dirty="0"/>
              <a:t>Una situazione ulteriore era quella di </a:t>
            </a:r>
            <a:r>
              <a:rPr lang="it-IT" b="1" dirty="0"/>
              <a:t>Definizioni con contenuti tra loro incongrui, </a:t>
            </a:r>
            <a:r>
              <a:rPr lang="it-IT" b="0" dirty="0"/>
              <a:t> ovvero termini che cadevano in contraddizione fra di loro.</a:t>
            </a:r>
            <a:endParaRPr lang="it-IT" b="1" dirty="0"/>
          </a:p>
          <a:p>
            <a:pPr lvl="0"/>
            <a:endParaRPr lang="en-US" dirty="0"/>
          </a:p>
          <a:p>
            <a:pPr lvl="0"/>
            <a:r>
              <a:rPr lang="en-US" dirty="0"/>
              <a:t>In ultimo, la </a:t>
            </a:r>
            <a:r>
              <a:rPr lang="en-US" dirty="0" err="1"/>
              <a:t>presenza</a:t>
            </a:r>
            <a:r>
              <a:rPr lang="en-US" dirty="0"/>
              <a:t> di termini non </a:t>
            </a:r>
            <a:r>
              <a:rPr lang="en-US" dirty="0" err="1"/>
              <a:t>appartenenti</a:t>
            </a:r>
            <a:r>
              <a:rPr lang="en-US" dirty="0"/>
              <a:t> al </a:t>
            </a:r>
            <a:r>
              <a:rPr lang="en-US" dirty="0" err="1"/>
              <a:t>linguaggio</a:t>
            </a:r>
            <a:r>
              <a:rPr lang="en-US" dirty="0"/>
              <a:t> </a:t>
            </a:r>
            <a:r>
              <a:rPr lang="en-US" dirty="0" err="1"/>
              <a:t>specialistico</a:t>
            </a:r>
            <a:r>
              <a:rPr lang="en-US" dirty="0"/>
              <a:t> </a:t>
            </a:r>
            <a:r>
              <a:rPr lang="en-US" dirty="0" err="1"/>
              <a:t>statistico</a:t>
            </a:r>
            <a:r>
              <a:rPr lang="en-US" dirty="0"/>
              <a:t>, </a:t>
            </a:r>
            <a:r>
              <a:rPr lang="en-US" dirty="0" err="1"/>
              <a:t>ovvero</a:t>
            </a:r>
            <a:r>
              <a:rPr lang="en-US" dirty="0"/>
              <a:t> </a:t>
            </a:r>
            <a:r>
              <a:rPr lang="en-US" dirty="0" err="1"/>
              <a:t>presenza</a:t>
            </a:r>
            <a:r>
              <a:rPr lang="en-US" dirty="0"/>
              <a:t> di termini </a:t>
            </a:r>
            <a:r>
              <a:rPr lang="en-US" dirty="0" err="1"/>
              <a:t>appartenenti</a:t>
            </a:r>
            <a:r>
              <a:rPr lang="en-US" dirty="0"/>
              <a:t> </a:t>
            </a:r>
            <a:r>
              <a:rPr lang="en-US" dirty="0" err="1"/>
              <a:t>all’ambito</a:t>
            </a:r>
            <a:r>
              <a:rPr lang="en-US" baseline="0" dirty="0"/>
              <a:t> del </a:t>
            </a:r>
            <a:r>
              <a:rPr lang="en-US" baseline="0" dirty="0" err="1"/>
              <a:t>linguaggio</a:t>
            </a:r>
            <a:r>
              <a:rPr lang="en-US" baseline="0" dirty="0"/>
              <a:t> </a:t>
            </a:r>
            <a:r>
              <a:rPr lang="en-US" baseline="0" dirty="0" err="1"/>
              <a:t>naturale</a:t>
            </a:r>
            <a:r>
              <a:rPr lang="en-US" baseline="0" dirty="0"/>
              <a:t> (</a:t>
            </a:r>
            <a:r>
              <a:rPr lang="en-US" dirty="0" err="1"/>
              <a:t>fatto</a:t>
            </a:r>
            <a:r>
              <a:rPr lang="en-US" dirty="0"/>
              <a:t> </a:t>
            </a:r>
            <a:r>
              <a:rPr lang="en-US" dirty="0" err="1"/>
              <a:t>che</a:t>
            </a:r>
            <a:r>
              <a:rPr lang="en-US" dirty="0"/>
              <a:t> in </a:t>
            </a:r>
            <a:r>
              <a:rPr lang="en-US" dirty="0" err="1"/>
              <a:t>alcuni</a:t>
            </a:r>
            <a:r>
              <a:rPr lang="en-US" dirty="0"/>
              <a:t> </a:t>
            </a:r>
            <a:r>
              <a:rPr lang="en-US" dirty="0" err="1"/>
              <a:t>casi</a:t>
            </a:r>
            <a:r>
              <a:rPr lang="en-US" dirty="0"/>
              <a:t> </a:t>
            </a:r>
            <a:r>
              <a:rPr lang="en-US" dirty="0" err="1"/>
              <a:t>può</a:t>
            </a:r>
            <a:r>
              <a:rPr lang="en-US" dirty="0"/>
              <a:t> </a:t>
            </a:r>
            <a:r>
              <a:rPr lang="en-US" dirty="0" err="1"/>
              <a:t>anche</a:t>
            </a:r>
            <a:r>
              <a:rPr lang="en-US" dirty="0"/>
              <a:t> </a:t>
            </a:r>
            <a:r>
              <a:rPr lang="en-US" dirty="0" err="1"/>
              <a:t>essere</a:t>
            </a:r>
            <a:r>
              <a:rPr lang="en-US" dirty="0"/>
              <a:t> </a:t>
            </a:r>
            <a:r>
              <a:rPr lang="en-US" dirty="0" err="1"/>
              <a:t>legittimo</a:t>
            </a:r>
            <a:r>
              <a:rPr lang="en-US" dirty="0"/>
              <a:t>).</a:t>
            </a:r>
            <a:endParaRPr lang="it-IT" dirty="0"/>
          </a:p>
          <a:p>
            <a:endParaRPr lang="en-GB" dirty="0"/>
          </a:p>
          <a:p>
            <a:endParaRPr lang="it-IT" baseline="0" dirty="0"/>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E3644BC4-9B81-4020-81A8-FAEF1E493C69}" type="slidenum">
              <a:rPr lang="it-IT" smtClean="0"/>
              <a:pPr/>
              <a:t>7</a:t>
            </a:fld>
            <a:endParaRPr lang="it-IT"/>
          </a:p>
        </p:txBody>
      </p:sp>
    </p:spTree>
    <p:extLst>
      <p:ext uri="{BB962C8B-B14F-4D97-AF65-F5344CB8AC3E}">
        <p14:creationId xmlns:p14="http://schemas.microsoft.com/office/powerpoint/2010/main" val="138487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95488" y="230188"/>
            <a:ext cx="5891212" cy="3314700"/>
          </a:xfrm>
        </p:spPr>
      </p:sp>
      <p:sp>
        <p:nvSpPr>
          <p:cNvPr id="3" name="Segnaposto note 2"/>
          <p:cNvSpPr>
            <a:spLocks noGrp="1"/>
          </p:cNvSpPr>
          <p:nvPr>
            <p:ph type="body" idx="1"/>
          </p:nvPr>
        </p:nvSpPr>
        <p:spPr/>
        <p:txBody>
          <a:bodyPr/>
          <a:lstStyle/>
          <a:p>
            <a:pPr marL="0" indent="0">
              <a:spcBef>
                <a:spcPts val="600"/>
              </a:spcBef>
              <a:buClr>
                <a:srgbClr val="800000"/>
              </a:buClr>
              <a:buNone/>
            </a:pPr>
            <a:r>
              <a:rPr lang="it-IT" sz="1200" dirty="0"/>
              <a:t>Il tavolo per l’armonizzazione dei metadati  riunisce:</a:t>
            </a:r>
          </a:p>
          <a:p>
            <a:pPr>
              <a:spcBef>
                <a:spcPts val="600"/>
              </a:spcBef>
              <a:buClr>
                <a:srgbClr val="800000"/>
              </a:buClr>
              <a:buFontTx/>
              <a:buChar char="-"/>
            </a:pPr>
            <a:r>
              <a:rPr lang="it-IT" sz="1200" dirty="0"/>
              <a:t>Produttori di dati</a:t>
            </a:r>
          </a:p>
          <a:p>
            <a:pPr>
              <a:spcBef>
                <a:spcPts val="600"/>
              </a:spcBef>
              <a:buClr>
                <a:srgbClr val="800000"/>
              </a:buClr>
              <a:buFontTx/>
              <a:buChar char="-"/>
            </a:pPr>
            <a:r>
              <a:rPr lang="it-IT" sz="1200" dirty="0"/>
              <a:t>Coloro che gestiscono in modo centralizzato fasi del processo (acquisizione e diffusione dati)</a:t>
            </a:r>
          </a:p>
          <a:p>
            <a:pPr>
              <a:spcBef>
                <a:spcPts val="600"/>
              </a:spcBef>
              <a:buClr>
                <a:srgbClr val="800000"/>
              </a:buClr>
              <a:buFontTx/>
              <a:buChar char="-"/>
            </a:pPr>
            <a:endParaRPr lang="it-IT" sz="1200" dirty="0"/>
          </a:p>
          <a:p>
            <a:pPr marL="0" indent="0">
              <a:spcBef>
                <a:spcPts val="600"/>
              </a:spcBef>
              <a:buClr>
                <a:srgbClr val="800000"/>
              </a:buClr>
              <a:buNone/>
            </a:pPr>
            <a:r>
              <a:rPr lang="it-IT" sz="1200" dirty="0"/>
              <a:t>Con il fine di giungere, quando possibile: </a:t>
            </a:r>
          </a:p>
          <a:p>
            <a:pPr>
              <a:spcBef>
                <a:spcPts val="600"/>
              </a:spcBef>
              <a:buClr>
                <a:srgbClr val="800000"/>
              </a:buClr>
              <a:buFontTx/>
              <a:buChar char="-"/>
            </a:pPr>
            <a:r>
              <a:rPr lang="it-IT" sz="1200" dirty="0"/>
              <a:t>a lemmi (concetti) e definizioni validi a prescindere dal tema (ossia per ogni processo di produzione dati) e dalla fase del processo in cui sono utilizzati (dall’acquisizione dati alla diffusione)</a:t>
            </a:r>
          </a:p>
          <a:p>
            <a:pPr>
              <a:spcBef>
                <a:spcPts val="600"/>
              </a:spcBef>
              <a:buClr>
                <a:srgbClr val="800000"/>
              </a:buClr>
              <a:buFontTx/>
              <a:buChar char="-"/>
            </a:pPr>
            <a:r>
              <a:rPr lang="it-IT" sz="1200" dirty="0"/>
              <a:t>se un unico lemma non è possibile, i lemmi da usare devono essere non ambigui e le possibili relazioni fra i lemmi devono essere documentati</a:t>
            </a:r>
          </a:p>
          <a:p>
            <a:pPr marL="0" indent="0">
              <a:spcBef>
                <a:spcPts val="0"/>
              </a:spcBef>
              <a:buFont typeface="Arial" panose="020B0604020202020204" pitchFamily="34" charset="0"/>
              <a:buNone/>
            </a:pPr>
            <a:endParaRPr lang="it-IT"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76135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95488" y="230188"/>
            <a:ext cx="5891212" cy="3314700"/>
          </a:xfrm>
        </p:spPr>
      </p:sp>
      <p:sp>
        <p:nvSpPr>
          <p:cNvPr id="3" name="Segnaposto note 2"/>
          <p:cNvSpPr>
            <a:spLocks noGrp="1"/>
          </p:cNvSpPr>
          <p:nvPr>
            <p:ph type="body" idx="1"/>
          </p:nvPr>
        </p:nvSpPr>
        <p:spPr/>
        <p:txBody>
          <a:bodyPr/>
          <a:lstStyle/>
          <a:p>
            <a:pPr marL="0" indent="0">
              <a:spcBef>
                <a:spcPts val="0"/>
              </a:spcBef>
              <a:buFont typeface="Arial" panose="020B0604020202020204" pitchFamily="34" charset="0"/>
              <a:buNone/>
            </a:pPr>
            <a:endParaRPr lang="it-IT"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46569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95488" y="230188"/>
            <a:ext cx="5891212" cy="3314700"/>
          </a:xfrm>
        </p:spPr>
      </p:sp>
      <p:sp>
        <p:nvSpPr>
          <p:cNvPr id="3" name="Segnaposto note 2"/>
          <p:cNvSpPr>
            <a:spLocks noGrp="1"/>
          </p:cNvSpPr>
          <p:nvPr>
            <p:ph type="body" idx="1"/>
          </p:nvPr>
        </p:nvSpPr>
        <p:spPr/>
        <p:txBody>
          <a:bodyPr/>
          <a:lstStyle/>
          <a:p>
            <a:pPr marL="0" indent="0">
              <a:spcBef>
                <a:spcPts val="0"/>
              </a:spcBef>
              <a:buFont typeface="Arial" panose="020B0604020202020204" pitchFamily="34" charset="0"/>
              <a:buNone/>
            </a:pPr>
            <a:endParaRPr lang="it-IT"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24521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it-IT"/>
              <a:t>Fare clic per modificare lo stile del titolo</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480E0A-8337-4533-AF30-887626173C9A}" type="slidenum">
              <a:rPr lang="it-IT" smtClean="0"/>
              <a:pPr/>
              <a:t>‹N›</a:t>
            </a:fld>
            <a:endParaRPr lang="it-IT"/>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480E0A-8337-4533-AF30-887626173C9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480E0A-8337-4533-AF30-887626173C9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9480E0A-8337-4533-AF30-887626173C9A}" type="slidenum">
              <a:rPr lang="it-IT" smtClean="0"/>
              <a:pPr/>
              <a:t>‹N›</a:t>
            </a:fld>
            <a:endParaRPr lang="it-IT"/>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9480E0A-8337-4533-AF30-887626173C9A}" type="slidenum">
              <a:rPr lang="it-IT" smtClean="0"/>
              <a:pPr/>
              <a:t>‹N›</a:t>
            </a:fld>
            <a:endParaRPr lang="it-IT"/>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9480E0A-8337-4533-AF30-887626173C9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it-IT"/>
              <a:t>Fare clic per modificare lo stile del titolo</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480E0A-8337-4533-AF30-887626173C9A}" type="slidenum">
              <a:rPr lang="it-IT" smtClean="0"/>
              <a:pPr/>
              <a:t>‹N›</a:t>
            </a:fld>
            <a:endParaRPr lang="it-IT"/>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it-IT"/>
              <a:t>Fare clic per modificare lo stile del titolo</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9FFE2C0-05A1-4168-A912-F7633AEA8CD8}" type="datetimeFigureOut">
              <a:rPr lang="it-IT" smtClean="0"/>
              <a:pPr/>
              <a:t>31/05/2019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9480E0A-8337-4533-AF30-887626173C9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5/31/2019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unini@istat.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00100" y="996702"/>
            <a:ext cx="7516316" cy="3519264"/>
          </a:xfrm>
        </p:spPr>
        <p:txBody>
          <a:bodyPr/>
          <a:lstStyle/>
          <a:p>
            <a:r>
              <a:rPr lang="it-IT" sz="3500" b="1" dirty="0">
                <a:solidFill>
                  <a:schemeClr val="bg1"/>
                </a:solidFill>
              </a:rPr>
              <a:t>Verso un glossario unico </a:t>
            </a:r>
            <a:br>
              <a:rPr lang="it-IT" sz="3500" b="1" dirty="0">
                <a:solidFill>
                  <a:schemeClr val="bg1"/>
                </a:solidFill>
              </a:rPr>
            </a:br>
            <a:r>
              <a:rPr lang="it-IT" sz="3500" b="1" dirty="0">
                <a:solidFill>
                  <a:schemeClr val="bg1"/>
                </a:solidFill>
              </a:rPr>
              <a:t>per la statistica ufficiale italiana</a:t>
            </a:r>
            <a:r>
              <a:rPr lang="it-IT" sz="3800" b="1" dirty="0">
                <a:solidFill>
                  <a:schemeClr val="bg1"/>
                </a:solidFill>
              </a:rPr>
              <a:t/>
            </a:r>
            <a:br>
              <a:rPr lang="it-IT" sz="3800" b="1" dirty="0">
                <a:solidFill>
                  <a:schemeClr val="bg1"/>
                </a:solidFill>
              </a:rPr>
            </a:br>
            <a:r>
              <a:rPr lang="it-IT" sz="3800" b="1" dirty="0">
                <a:solidFill>
                  <a:schemeClr val="bg1"/>
                </a:solidFill>
              </a:rPr>
              <a:t/>
            </a:r>
            <a:br>
              <a:rPr lang="it-IT" sz="3800" b="1" dirty="0">
                <a:solidFill>
                  <a:schemeClr val="bg1"/>
                </a:solidFill>
              </a:rPr>
            </a:br>
            <a:r>
              <a:rPr lang="it-IT" sz="3800" b="1" dirty="0">
                <a:solidFill>
                  <a:schemeClr val="bg1"/>
                </a:solidFill>
              </a:rPr>
              <a:t/>
            </a:r>
            <a:br>
              <a:rPr lang="it-IT" sz="3800" b="1" dirty="0">
                <a:solidFill>
                  <a:schemeClr val="bg1"/>
                </a:solidFill>
              </a:rPr>
            </a:br>
            <a:r>
              <a:rPr lang="it-IT" sz="4000" dirty="0">
                <a:solidFill>
                  <a:schemeClr val="accent1">
                    <a:lumMod val="60000"/>
                    <a:lumOff val="40000"/>
                  </a:schemeClr>
                </a:solidFill>
                <a:effectLst>
                  <a:outerShdw blurRad="38100" dist="38100" dir="2700000" algn="tl">
                    <a:srgbClr val="000000">
                      <a:alpha val="43137"/>
                    </a:srgbClr>
                  </a:outerShdw>
                </a:effectLst>
              </a:rPr>
              <a:t/>
            </a:r>
            <a:br>
              <a:rPr lang="it-IT" sz="4000" dirty="0">
                <a:solidFill>
                  <a:schemeClr val="accent1">
                    <a:lumMod val="60000"/>
                    <a:lumOff val="40000"/>
                  </a:schemeClr>
                </a:solidFill>
                <a:effectLst>
                  <a:outerShdw blurRad="38100" dist="38100" dir="2700000" algn="tl">
                    <a:srgbClr val="000000">
                      <a:alpha val="43137"/>
                    </a:srgbClr>
                  </a:outerShdw>
                </a:effectLst>
              </a:rPr>
            </a:br>
            <a:r>
              <a:rPr lang="it-IT" sz="1800" dirty="0">
                <a:solidFill>
                  <a:schemeClr val="tx1">
                    <a:lumMod val="65000"/>
                    <a:lumOff val="35000"/>
                  </a:schemeClr>
                </a:solidFill>
              </a:rPr>
              <a:t>Claudia </a:t>
            </a:r>
            <a:r>
              <a:rPr lang="it-IT" sz="1800" dirty="0" err="1">
                <a:solidFill>
                  <a:schemeClr val="tx1">
                    <a:lumMod val="65000"/>
                    <a:lumOff val="35000"/>
                  </a:schemeClr>
                </a:solidFill>
              </a:rPr>
              <a:t>Brunini</a:t>
            </a:r>
            <a:r>
              <a:rPr lang="it-IT" sz="1800" dirty="0">
                <a:solidFill>
                  <a:schemeClr val="tx1">
                    <a:lumMod val="65000"/>
                    <a:lumOff val="35000"/>
                  </a:schemeClr>
                </a:solidFill>
              </a:rPr>
              <a:t>, Patrizia Collesi, Roberta Roncati, Mauro </a:t>
            </a:r>
            <a:r>
              <a:rPr lang="it-IT" sz="1800" dirty="0" err="1">
                <a:solidFill>
                  <a:schemeClr val="tx1">
                    <a:lumMod val="65000"/>
                    <a:lumOff val="35000"/>
                  </a:schemeClr>
                </a:solidFill>
              </a:rPr>
              <a:t>Scanu</a:t>
            </a:r>
            <a:r>
              <a:rPr lang="it-IT" sz="1800" dirty="0">
                <a:solidFill>
                  <a:schemeClr val="tx1">
                    <a:lumMod val="65000"/>
                    <a:lumOff val="35000"/>
                  </a:schemeClr>
                </a:solidFill>
              </a:rPr>
              <a:t> </a:t>
            </a:r>
            <a:r>
              <a:rPr lang="it-IT" sz="1800" i="1" dirty="0">
                <a:solidFill>
                  <a:schemeClr val="bg1">
                    <a:lumMod val="50000"/>
                  </a:schemeClr>
                </a:solidFill>
              </a:rPr>
              <a:t/>
            </a:r>
            <a:br>
              <a:rPr lang="it-IT" sz="1800" i="1" dirty="0">
                <a:solidFill>
                  <a:schemeClr val="bg1">
                    <a:lumMod val="50000"/>
                  </a:schemeClr>
                </a:solidFill>
              </a:rPr>
            </a:br>
            <a:r>
              <a:rPr lang="it-IT" sz="1400" b="1" dirty="0">
                <a:solidFill>
                  <a:srgbClr val="C00000"/>
                </a:solidFill>
              </a:rPr>
              <a:t>Istituto nazionale di statistica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817817" y="1249940"/>
            <a:ext cx="7505103" cy="3212306"/>
          </a:xfrm>
          <a:prstGeom prst="rect">
            <a:avLst/>
          </a:prstGeom>
        </p:spPr>
        <p:txBody>
          <a:bodyPr>
            <a:noAutofit/>
          </a:bodyPr>
          <a:lstStyle/>
          <a:p>
            <a:pPr marL="0" indent="0">
              <a:spcBef>
                <a:spcPts val="600"/>
              </a:spcBef>
              <a:buClr>
                <a:srgbClr val="800000"/>
              </a:buClr>
              <a:buNone/>
            </a:pPr>
            <a:r>
              <a:rPr lang="it-IT" sz="1700" b="1" dirty="0">
                <a:solidFill>
                  <a:schemeClr val="tx1">
                    <a:lumMod val="85000"/>
                    <a:lumOff val="15000"/>
                  </a:schemeClr>
                </a:solidFill>
              </a:rPr>
              <a:t>Unità statistica: </a:t>
            </a:r>
            <a:r>
              <a:rPr lang="it-IT" sz="1700" dirty="0">
                <a:solidFill>
                  <a:schemeClr val="tx1">
                    <a:lumMod val="85000"/>
                    <a:lumOff val="15000"/>
                  </a:schemeClr>
                </a:solidFill>
              </a:rPr>
              <a:t>a chi fa riferimento il dato? </a:t>
            </a:r>
            <a:br>
              <a:rPr lang="it-IT" sz="1700" dirty="0">
                <a:solidFill>
                  <a:schemeClr val="tx1">
                    <a:lumMod val="85000"/>
                    <a:lumOff val="15000"/>
                  </a:schemeClr>
                </a:solidFill>
              </a:rPr>
            </a:br>
            <a:r>
              <a:rPr lang="it-IT" sz="1700" dirty="0">
                <a:solidFill>
                  <a:schemeClr val="tx1">
                    <a:lumMod val="85000"/>
                    <a:lumOff val="15000"/>
                  </a:schemeClr>
                </a:solidFill>
              </a:rPr>
              <a:t>Riuscire a definire in modo univoco e chiaro le unità favorisce l’integrazione e la confrontabilità dei dati</a:t>
            </a:r>
          </a:p>
          <a:p>
            <a:pPr marL="0" indent="0">
              <a:spcBef>
                <a:spcPts val="600"/>
              </a:spcBef>
              <a:buClr>
                <a:srgbClr val="800000"/>
              </a:buClr>
              <a:buNone/>
            </a:pPr>
            <a:r>
              <a:rPr lang="it-IT" sz="1700" b="1" dirty="0">
                <a:solidFill>
                  <a:schemeClr val="tx1">
                    <a:lumMod val="85000"/>
                    <a:lumOff val="15000"/>
                  </a:schemeClr>
                </a:solidFill>
              </a:rPr>
              <a:t>Variabili: </a:t>
            </a:r>
            <a:r>
              <a:rPr lang="it-IT" sz="1700" dirty="0">
                <a:solidFill>
                  <a:schemeClr val="tx1">
                    <a:lumMod val="85000"/>
                    <a:lumOff val="15000"/>
                  </a:schemeClr>
                </a:solidFill>
              </a:rPr>
              <a:t>cosa si osserva sulle unità statistiche? </a:t>
            </a:r>
            <a:br>
              <a:rPr lang="it-IT" sz="1700" dirty="0">
                <a:solidFill>
                  <a:schemeClr val="tx1">
                    <a:lumMod val="85000"/>
                    <a:lumOff val="15000"/>
                  </a:schemeClr>
                </a:solidFill>
              </a:rPr>
            </a:br>
            <a:r>
              <a:rPr lang="it-IT" sz="1700" dirty="0">
                <a:solidFill>
                  <a:schemeClr val="tx1">
                    <a:lumMod val="85000"/>
                    <a:lumOff val="15000"/>
                  </a:schemeClr>
                </a:solidFill>
              </a:rPr>
              <a:t>Uno degli obiettivi della statistica è lo studio di come varia ciò che si osserva da unità a unità e fra gruppi di unità. A tale scopo, obiettivo dell’armonizzazione non è solo il fenomeno osservato sulle unità, ma anche come questo si rappresenta sulle unità (ad esempio, la variabile </a:t>
            </a:r>
            <a:r>
              <a:rPr lang="it-IT" sz="1700" i="1" dirty="0">
                <a:solidFill>
                  <a:schemeClr val="tx1">
                    <a:lumMod val="85000"/>
                    <a:lumOff val="15000"/>
                  </a:schemeClr>
                </a:solidFill>
              </a:rPr>
              <a:t>Sesso</a:t>
            </a:r>
            <a:r>
              <a:rPr lang="it-IT" sz="1700" dirty="0">
                <a:solidFill>
                  <a:schemeClr val="tx1">
                    <a:lumMod val="85000"/>
                    <a:lumOff val="15000"/>
                  </a:schemeClr>
                </a:solidFill>
              </a:rPr>
              <a:t> e la classificazione in </a:t>
            </a:r>
            <a:r>
              <a:rPr lang="it-IT" sz="1700" i="1" dirty="0">
                <a:solidFill>
                  <a:schemeClr val="tx1">
                    <a:lumMod val="85000"/>
                    <a:lumOff val="15000"/>
                  </a:schemeClr>
                </a:solidFill>
              </a:rPr>
              <a:t>Maschio</a:t>
            </a:r>
            <a:r>
              <a:rPr lang="it-IT" sz="1700" dirty="0">
                <a:solidFill>
                  <a:schemeClr val="tx1">
                    <a:lumMod val="85000"/>
                    <a:lumOff val="15000"/>
                  </a:schemeClr>
                </a:solidFill>
              </a:rPr>
              <a:t> e </a:t>
            </a:r>
            <a:r>
              <a:rPr lang="it-IT" sz="1700" i="1" dirty="0">
                <a:solidFill>
                  <a:schemeClr val="tx1">
                    <a:lumMod val="85000"/>
                    <a:lumOff val="15000"/>
                  </a:schemeClr>
                </a:solidFill>
              </a:rPr>
              <a:t>Femmina</a:t>
            </a:r>
            <a:r>
              <a:rPr lang="it-IT" sz="1700" dirty="0">
                <a:solidFill>
                  <a:schemeClr val="tx1">
                    <a:lumMod val="85000"/>
                    <a:lumOff val="15000"/>
                  </a:schemeClr>
                </a:solidFill>
              </a:rPr>
              <a:t>)</a:t>
            </a:r>
            <a:endParaRPr lang="it-IT" sz="1700" b="1" dirty="0">
              <a:solidFill>
                <a:schemeClr val="tx1">
                  <a:lumMod val="85000"/>
                  <a:lumOff val="15000"/>
                </a:schemeClr>
              </a:solidFill>
            </a:endParaRPr>
          </a:p>
          <a:p>
            <a:pPr marL="0" indent="0">
              <a:spcBef>
                <a:spcPts val="600"/>
              </a:spcBef>
              <a:buClr>
                <a:srgbClr val="800000"/>
              </a:buClr>
              <a:buNone/>
            </a:pPr>
            <a:r>
              <a:rPr lang="it-IT" sz="1700" b="1" dirty="0">
                <a:solidFill>
                  <a:schemeClr val="tx1">
                    <a:lumMod val="85000"/>
                    <a:lumOff val="15000"/>
                  </a:schemeClr>
                </a:solidFill>
              </a:rPr>
              <a:t>Indicatori: </a:t>
            </a:r>
            <a:r>
              <a:rPr lang="it-IT" sz="1700" dirty="0">
                <a:solidFill>
                  <a:schemeClr val="tx1">
                    <a:lumMod val="85000"/>
                    <a:lumOff val="15000"/>
                  </a:schemeClr>
                </a:solidFill>
              </a:rPr>
              <a:t>quale misura viene usata per rappresentare il modo in cui la variabile si associa a gruppi di unità (popolazione statistica)</a:t>
            </a:r>
          </a:p>
        </p:txBody>
      </p:sp>
      <p:sp>
        <p:nvSpPr>
          <p:cNvPr id="4" name="Title 4"/>
          <p:cNvSpPr txBox="1">
            <a:spLocks/>
          </p:cNvSpPr>
          <p:nvPr/>
        </p:nvSpPr>
        <p:spPr>
          <a:xfrm>
            <a:off x="764720" y="429512"/>
            <a:ext cx="8158162" cy="55806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altLang="en-US" sz="2800" b="1" dirty="0">
                <a:solidFill>
                  <a:srgbClr val="FF0000"/>
                </a:solidFill>
                <a:latin typeface="+mn-lt"/>
                <a:ea typeface="+mn-ea"/>
                <a:cs typeface="+mn-cs"/>
              </a:rPr>
              <a:t>Cosa viene armonizzato</a:t>
            </a:r>
            <a:endParaRPr lang="en-GB" altLang="en-US" sz="2800" b="1" dirty="0">
              <a:solidFill>
                <a:srgbClr val="FF0000"/>
              </a:solidFill>
              <a:latin typeface="+mn-lt"/>
              <a:ea typeface="+mn-ea"/>
              <a:cs typeface="+mn-cs"/>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135882493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900113" y="1347614"/>
            <a:ext cx="7422807" cy="3156829"/>
          </a:xfrm>
          <a:prstGeom prst="rect">
            <a:avLst/>
          </a:prstGeom>
        </p:spPr>
        <p:txBody>
          <a:bodyPr>
            <a:noAutofit/>
          </a:bodyPr>
          <a:lstStyle/>
          <a:p>
            <a:pPr marL="0" indent="0">
              <a:spcBef>
                <a:spcPts val="600"/>
              </a:spcBef>
              <a:buClr>
                <a:srgbClr val="800000"/>
              </a:buClr>
              <a:buNone/>
            </a:pPr>
            <a:r>
              <a:rPr lang="it-IT" sz="1700" b="1" dirty="0">
                <a:solidFill>
                  <a:schemeClr val="tx1">
                    <a:lumMod val="85000"/>
                    <a:lumOff val="15000"/>
                  </a:schemeClr>
                </a:solidFill>
              </a:rPr>
              <a:t>Classificazioni utili a censimento e indagini sociali: </a:t>
            </a:r>
          </a:p>
          <a:p>
            <a:pPr>
              <a:spcBef>
                <a:spcPts val="600"/>
              </a:spcBef>
              <a:buClr>
                <a:srgbClr val="800000"/>
              </a:buClr>
            </a:pPr>
            <a:r>
              <a:rPr lang="it-IT" sz="1700" dirty="0">
                <a:solidFill>
                  <a:schemeClr val="tx1">
                    <a:lumMod val="85000"/>
                    <a:lumOff val="15000"/>
                  </a:schemeClr>
                </a:solidFill>
              </a:rPr>
              <a:t>stato civile, titolo di studio, sesso, relazione di parentela, professione, classificazioni sul lavoro svolto,…</a:t>
            </a:r>
          </a:p>
          <a:p>
            <a:pPr marL="0" indent="0">
              <a:spcBef>
                <a:spcPts val="600"/>
              </a:spcBef>
              <a:buClr>
                <a:srgbClr val="800000"/>
              </a:buClr>
              <a:buNone/>
            </a:pPr>
            <a:endParaRPr lang="it-IT" sz="600" dirty="0">
              <a:solidFill>
                <a:schemeClr val="tx1">
                  <a:lumMod val="85000"/>
                  <a:lumOff val="15000"/>
                </a:schemeClr>
              </a:solidFill>
            </a:endParaRPr>
          </a:p>
          <a:p>
            <a:pPr marL="0" indent="0">
              <a:spcBef>
                <a:spcPts val="600"/>
              </a:spcBef>
              <a:buClr>
                <a:srgbClr val="800000"/>
              </a:buClr>
              <a:buNone/>
            </a:pPr>
            <a:r>
              <a:rPr lang="it-IT" sz="1700" b="1" dirty="0">
                <a:solidFill>
                  <a:schemeClr val="tx1">
                    <a:lumMod val="85000"/>
                    <a:lumOff val="15000"/>
                  </a:schemeClr>
                </a:solidFill>
              </a:rPr>
              <a:t>Unità, variabili e classificazioni per i registri: </a:t>
            </a:r>
          </a:p>
          <a:p>
            <a:pPr>
              <a:spcBef>
                <a:spcPts val="600"/>
              </a:spcBef>
              <a:buClr>
                <a:srgbClr val="800000"/>
              </a:buClr>
            </a:pPr>
            <a:r>
              <a:rPr lang="it-IT" sz="1700" dirty="0">
                <a:solidFill>
                  <a:schemeClr val="tx1">
                    <a:lumMod val="85000"/>
                    <a:lumOff val="15000"/>
                  </a:schemeClr>
                </a:solidFill>
              </a:rPr>
              <a:t>registro degli individui e delle famiglie: famiglia anagrafica, famiglia di fatto, residenza, cittadinanza,… </a:t>
            </a:r>
          </a:p>
          <a:p>
            <a:pPr>
              <a:spcBef>
                <a:spcPts val="600"/>
              </a:spcBef>
              <a:buClr>
                <a:srgbClr val="800000"/>
              </a:buClr>
            </a:pPr>
            <a:r>
              <a:rPr lang="it-IT" sz="1700" dirty="0">
                <a:solidFill>
                  <a:schemeClr val="tx1">
                    <a:lumMod val="85000"/>
                    <a:lumOff val="15000"/>
                  </a:schemeClr>
                </a:solidFill>
              </a:rPr>
              <a:t>registro del lavoro e degli occupati: posizione lavorativa, occupato, forma di lavoro, contratto, retribuzione,…</a:t>
            </a:r>
          </a:p>
          <a:p>
            <a:pPr marL="0" indent="0">
              <a:spcBef>
                <a:spcPts val="600"/>
              </a:spcBef>
              <a:buClr>
                <a:srgbClr val="800000"/>
              </a:buClr>
              <a:buNone/>
            </a:pPr>
            <a:endParaRPr lang="it-IT" sz="1700" b="1" dirty="0">
              <a:solidFill>
                <a:schemeClr val="tx1">
                  <a:lumMod val="85000"/>
                  <a:lumOff val="15000"/>
                </a:schemeClr>
              </a:solidFill>
            </a:endParaRPr>
          </a:p>
          <a:p>
            <a:pPr marL="0" indent="0">
              <a:spcBef>
                <a:spcPts val="600"/>
              </a:spcBef>
              <a:buClr>
                <a:srgbClr val="800000"/>
              </a:buClr>
              <a:buNone/>
            </a:pPr>
            <a:r>
              <a:rPr lang="it-IT" sz="1700" b="1" dirty="0">
                <a:solidFill>
                  <a:schemeClr val="tx1">
                    <a:lumMod val="85000"/>
                    <a:lumOff val="15000"/>
                  </a:schemeClr>
                </a:solidFill>
              </a:rPr>
              <a:t>Da programmare</a:t>
            </a:r>
            <a:r>
              <a:rPr lang="it-IT" sz="1700" dirty="0">
                <a:solidFill>
                  <a:schemeClr val="tx1">
                    <a:lumMod val="85000"/>
                    <a:lumOff val="15000"/>
                  </a:schemeClr>
                </a:solidFill>
              </a:rPr>
              <a:t>: estendere il confronto al SISTAN</a:t>
            </a:r>
          </a:p>
        </p:txBody>
      </p:sp>
      <p:sp>
        <p:nvSpPr>
          <p:cNvPr id="4" name="Title 4"/>
          <p:cNvSpPr txBox="1">
            <a:spLocks/>
          </p:cNvSpPr>
          <p:nvPr/>
        </p:nvSpPr>
        <p:spPr>
          <a:xfrm>
            <a:off x="773864" y="439800"/>
            <a:ext cx="8158162" cy="64807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altLang="en-US" sz="2800" b="1" dirty="0">
                <a:solidFill>
                  <a:srgbClr val="FF0000"/>
                </a:solidFill>
                <a:latin typeface="+mn-lt"/>
                <a:ea typeface="+mn-ea"/>
                <a:cs typeface="+mn-cs"/>
              </a:rPr>
              <a:t>Cosa è stato fatto</a:t>
            </a:r>
            <a:endParaRPr lang="en-GB" altLang="en-US" sz="2800" b="1" dirty="0">
              <a:solidFill>
                <a:srgbClr val="FF0000"/>
              </a:solidFill>
              <a:latin typeface="+mn-lt"/>
              <a:ea typeface="+mn-ea"/>
              <a:cs typeface="+mn-cs"/>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338393855"/>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592240" y="4377267"/>
            <a:ext cx="1402440" cy="570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4"/>
          <p:cNvSpPr>
            <a:spLocks noGrp="1"/>
          </p:cNvSpPr>
          <p:nvPr>
            <p:ph type="title"/>
          </p:nvPr>
        </p:nvSpPr>
        <p:spPr>
          <a:xfrm>
            <a:off x="786317" y="436382"/>
            <a:ext cx="7953680" cy="475562"/>
          </a:xfrm>
        </p:spPr>
        <p:txBody>
          <a:bodyPr>
            <a:noAutofit/>
          </a:bodyPr>
          <a:lstStyle/>
          <a:p>
            <a:r>
              <a:rPr lang="en-GB" sz="2600" b="1" dirty="0" err="1">
                <a:solidFill>
                  <a:srgbClr val="FF0000"/>
                </a:solidFill>
                <a:latin typeface="+mn-lt"/>
                <a:ea typeface="+mn-ea"/>
                <a:cs typeface="+mn-cs"/>
              </a:rPr>
              <a:t>Proposta</a:t>
            </a:r>
            <a:r>
              <a:rPr lang="en-GB" sz="2600" b="1" dirty="0">
                <a:solidFill>
                  <a:srgbClr val="FF0000"/>
                </a:solidFill>
                <a:latin typeface="+mn-lt"/>
                <a:ea typeface="+mn-ea"/>
                <a:cs typeface="+mn-cs"/>
              </a:rPr>
              <a:t> di </a:t>
            </a:r>
            <a:r>
              <a:rPr lang="en-GB" sz="2600" b="1" dirty="0" err="1">
                <a:solidFill>
                  <a:srgbClr val="FF0000"/>
                </a:solidFill>
                <a:latin typeface="+mn-lt"/>
                <a:ea typeface="+mn-ea"/>
                <a:cs typeface="+mn-cs"/>
              </a:rPr>
              <a:t>nuova</a:t>
            </a:r>
            <a:r>
              <a:rPr lang="en-GB" sz="2600" b="1" dirty="0">
                <a:solidFill>
                  <a:srgbClr val="FF0000"/>
                </a:solidFill>
                <a:latin typeface="+mn-lt"/>
                <a:ea typeface="+mn-ea"/>
                <a:cs typeface="+mn-cs"/>
              </a:rPr>
              <a:t> governance per </a:t>
            </a:r>
            <a:r>
              <a:rPr lang="en-GB" sz="2600" b="1" dirty="0" err="1">
                <a:solidFill>
                  <a:srgbClr val="FF0000"/>
                </a:solidFill>
                <a:latin typeface="+mn-lt"/>
                <a:ea typeface="+mn-ea"/>
                <a:cs typeface="+mn-cs"/>
              </a:rPr>
              <a:t>il</a:t>
            </a:r>
            <a:r>
              <a:rPr lang="en-GB" sz="2600" b="1" dirty="0">
                <a:solidFill>
                  <a:srgbClr val="FF0000"/>
                </a:solidFill>
                <a:latin typeface="+mn-lt"/>
                <a:ea typeface="+mn-ea"/>
                <a:cs typeface="+mn-cs"/>
              </a:rPr>
              <a:t> </a:t>
            </a:r>
            <a:r>
              <a:rPr lang="en-GB" sz="2600" b="1" dirty="0" err="1">
                <a:solidFill>
                  <a:srgbClr val="FF0000"/>
                </a:solidFill>
                <a:latin typeface="+mn-lt"/>
                <a:ea typeface="+mn-ea"/>
                <a:cs typeface="+mn-cs"/>
              </a:rPr>
              <a:t>glossario</a:t>
            </a:r>
            <a:endParaRPr lang="en-GB" sz="2600" b="1" dirty="0">
              <a:solidFill>
                <a:srgbClr val="FF0000"/>
              </a:solidFill>
              <a:latin typeface="+mn-lt"/>
              <a:ea typeface="+mn-ea"/>
              <a:cs typeface="+mn-cs"/>
            </a:endParaRPr>
          </a:p>
        </p:txBody>
      </p:sp>
      <p:pic>
        <p:nvPicPr>
          <p:cNvPr id="2" name="Immagine 1"/>
          <p:cNvPicPr>
            <a:picLocks/>
          </p:cNvPicPr>
          <p:nvPr/>
        </p:nvPicPr>
        <p:blipFill>
          <a:blip r:embed="rId3"/>
          <a:stretch>
            <a:fillRect/>
          </a:stretch>
        </p:blipFill>
        <p:spPr>
          <a:xfrm>
            <a:off x="755576" y="771340"/>
            <a:ext cx="7596000" cy="435600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47932964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81864" y="348646"/>
            <a:ext cx="7495336" cy="603498"/>
          </a:xfrm>
        </p:spPr>
        <p:txBody>
          <a:bodyPr/>
          <a:lstStyle/>
          <a:p>
            <a:pPr algn="l"/>
            <a:r>
              <a:rPr lang="en-GB" sz="2800" b="1" dirty="0">
                <a:solidFill>
                  <a:srgbClr val="FF0000"/>
                </a:solidFill>
                <a:latin typeface="+mn-lt"/>
                <a:ea typeface="+mn-ea"/>
                <a:cs typeface="+mn-cs"/>
              </a:rPr>
              <a:t>La </a:t>
            </a:r>
            <a:r>
              <a:rPr lang="en-GB" sz="2800" b="1" dirty="0" err="1">
                <a:solidFill>
                  <a:srgbClr val="FF0000"/>
                </a:solidFill>
                <a:latin typeface="+mn-lt"/>
                <a:ea typeface="+mn-ea"/>
                <a:cs typeface="+mn-cs"/>
              </a:rPr>
              <a:t>raccolta</a:t>
            </a:r>
            <a:r>
              <a:rPr lang="en-GB" sz="2800" b="1" dirty="0">
                <a:solidFill>
                  <a:srgbClr val="FF0000"/>
                </a:solidFill>
                <a:latin typeface="+mn-lt"/>
                <a:ea typeface="+mn-ea"/>
                <a:cs typeface="+mn-cs"/>
              </a:rPr>
              <a:t> </a:t>
            </a:r>
            <a:r>
              <a:rPr lang="en-GB" sz="2800" b="1" dirty="0" err="1">
                <a:solidFill>
                  <a:srgbClr val="FF0000"/>
                </a:solidFill>
                <a:latin typeface="+mn-lt"/>
                <a:ea typeface="+mn-ea"/>
                <a:cs typeface="+mn-cs"/>
              </a:rPr>
              <a:t>terminologica</a:t>
            </a:r>
            <a:endParaRPr lang="en-GB" sz="2800" b="1" dirty="0">
              <a:solidFill>
                <a:srgbClr val="FF0000"/>
              </a:solidFill>
              <a:latin typeface="+mn-lt"/>
              <a:ea typeface="+mn-ea"/>
              <a:cs typeface="+mn-cs"/>
            </a:endParaRPr>
          </a:p>
        </p:txBody>
      </p:sp>
      <p:sp>
        <p:nvSpPr>
          <p:cNvPr id="7" name="Segnaposto contenuto 6"/>
          <p:cNvSpPr>
            <a:spLocks noGrp="1"/>
          </p:cNvSpPr>
          <p:nvPr>
            <p:ph sz="half" idx="1"/>
          </p:nvPr>
        </p:nvSpPr>
        <p:spPr>
          <a:xfrm>
            <a:off x="556696" y="1172719"/>
            <a:ext cx="3699840" cy="3394472"/>
          </a:xfrm>
        </p:spPr>
        <p:txBody>
          <a:bodyPr>
            <a:normAutofit fontScale="92500" lnSpcReduction="10000"/>
          </a:bodyPr>
          <a:lstStyle/>
          <a:p>
            <a:pPr>
              <a:buNone/>
            </a:pPr>
            <a:r>
              <a:rPr lang="en-US" dirty="0"/>
              <a:t>	</a:t>
            </a:r>
            <a:r>
              <a:rPr lang="en-US" sz="2400" dirty="0" err="1"/>
              <a:t>Raccolta</a:t>
            </a:r>
            <a:r>
              <a:rPr lang="en-US" sz="2400" dirty="0"/>
              <a:t> di record </a:t>
            </a:r>
            <a:r>
              <a:rPr lang="en-US" sz="2400" dirty="0" err="1"/>
              <a:t>terminologici</a:t>
            </a:r>
            <a:r>
              <a:rPr lang="en-US" sz="2400" dirty="0"/>
              <a:t>			           </a:t>
            </a:r>
          </a:p>
          <a:p>
            <a:pPr algn="ctr">
              <a:buNone/>
            </a:pPr>
            <a:r>
              <a:rPr lang="en-US" sz="2400" dirty="0"/>
              <a:t>   =</a:t>
            </a:r>
          </a:p>
          <a:p>
            <a:pPr>
              <a:spcBef>
                <a:spcPts val="1200"/>
              </a:spcBef>
              <a:buNone/>
            </a:pPr>
            <a:r>
              <a:rPr lang="en-US" sz="2400" dirty="0"/>
              <a:t> 	</a:t>
            </a:r>
            <a:r>
              <a:rPr lang="en-US" sz="2400" dirty="0" err="1"/>
              <a:t>identificativo</a:t>
            </a:r>
            <a:r>
              <a:rPr lang="en-US" sz="2400" dirty="0"/>
              <a:t> del </a:t>
            </a:r>
            <a:r>
              <a:rPr lang="en-US" sz="2400" dirty="0" err="1"/>
              <a:t>termine</a:t>
            </a:r>
            <a:r>
              <a:rPr lang="en-US" sz="2400" dirty="0"/>
              <a:t> +  </a:t>
            </a:r>
            <a:r>
              <a:rPr lang="en-US" sz="2400" dirty="0" err="1"/>
              <a:t>informazioni</a:t>
            </a:r>
            <a:r>
              <a:rPr lang="en-US" sz="2400" dirty="0"/>
              <a:t> </a:t>
            </a:r>
            <a:r>
              <a:rPr lang="en-US" sz="2400" dirty="0" err="1"/>
              <a:t>addizionali</a:t>
            </a:r>
            <a:endParaRPr lang="en-GB" sz="2400" dirty="0"/>
          </a:p>
        </p:txBody>
      </p:sp>
      <p:sp>
        <p:nvSpPr>
          <p:cNvPr id="8" name="Segnaposto contenuto 7"/>
          <p:cNvSpPr>
            <a:spLocks noGrp="1"/>
          </p:cNvSpPr>
          <p:nvPr>
            <p:ph sz="half" idx="2"/>
          </p:nvPr>
        </p:nvSpPr>
        <p:spPr>
          <a:xfrm>
            <a:off x="4283968" y="1203598"/>
            <a:ext cx="3960440" cy="3132347"/>
          </a:xfrm>
          <a:ln w="38100">
            <a:solidFill>
              <a:schemeClr val="accent1">
                <a:lumMod val="60000"/>
                <a:lumOff val="40000"/>
              </a:schemeClr>
            </a:solidFill>
          </a:ln>
          <a:effectLst>
            <a:outerShdw blurRad="76200" dir="18900000" sy="23000" kx="-1200000" algn="bl" rotWithShape="0">
              <a:prstClr val="black">
                <a:alpha val="20000"/>
              </a:prstClr>
            </a:outerShdw>
          </a:effectLst>
        </p:spPr>
        <p:txBody>
          <a:bodyPr>
            <a:normAutofit fontScale="92500" lnSpcReduction="10000"/>
          </a:bodyPr>
          <a:lstStyle/>
          <a:p>
            <a:pPr>
              <a:spcBef>
                <a:spcPts val="1800"/>
              </a:spcBef>
            </a:pPr>
            <a:endParaRPr lang="en-GB" sz="2000" dirty="0"/>
          </a:p>
          <a:p>
            <a:pPr>
              <a:spcBef>
                <a:spcPts val="1200"/>
              </a:spcBef>
            </a:pPr>
            <a:r>
              <a:rPr lang="en-GB" sz="1900" dirty="0" err="1"/>
              <a:t>Termine</a:t>
            </a:r>
            <a:r>
              <a:rPr lang="en-GB" sz="1900" dirty="0"/>
              <a:t> (lemma + </a:t>
            </a:r>
            <a:r>
              <a:rPr lang="en-GB" sz="1900" dirty="0" err="1"/>
              <a:t>definizione</a:t>
            </a:r>
            <a:r>
              <a:rPr lang="en-GB" sz="1900" dirty="0"/>
              <a:t>)</a:t>
            </a:r>
          </a:p>
          <a:p>
            <a:r>
              <a:rPr lang="en-GB" sz="1900" dirty="0" err="1"/>
              <a:t>Acronimo</a:t>
            </a:r>
            <a:endParaRPr lang="en-GB" sz="1900" dirty="0"/>
          </a:p>
          <a:p>
            <a:r>
              <a:rPr lang="en-GB" sz="1900" dirty="0" err="1"/>
              <a:t>Processo</a:t>
            </a:r>
            <a:r>
              <a:rPr lang="en-GB" sz="1900" dirty="0"/>
              <a:t> </a:t>
            </a:r>
            <a:r>
              <a:rPr lang="en-GB" sz="1900" dirty="0" err="1"/>
              <a:t>statistico</a:t>
            </a:r>
            <a:r>
              <a:rPr lang="en-GB" sz="1900" dirty="0"/>
              <a:t> </a:t>
            </a:r>
            <a:r>
              <a:rPr lang="en-GB" sz="1900" dirty="0" err="1"/>
              <a:t>di</a:t>
            </a:r>
            <a:r>
              <a:rPr lang="en-GB" sz="1900" dirty="0"/>
              <a:t> </a:t>
            </a:r>
            <a:r>
              <a:rPr lang="en-GB" sz="1900" dirty="0" err="1"/>
              <a:t>origine</a:t>
            </a:r>
            <a:r>
              <a:rPr lang="en-GB" sz="1900" dirty="0"/>
              <a:t> (</a:t>
            </a:r>
            <a:r>
              <a:rPr lang="en-GB" sz="1900" dirty="0" err="1"/>
              <a:t>Fonte</a:t>
            </a:r>
            <a:r>
              <a:rPr lang="en-GB" sz="1900" dirty="0"/>
              <a:t>)</a:t>
            </a:r>
          </a:p>
          <a:p>
            <a:r>
              <a:rPr lang="en-GB" sz="1900" dirty="0" err="1"/>
              <a:t>Processi</a:t>
            </a:r>
            <a:r>
              <a:rPr lang="en-GB" sz="1900" dirty="0"/>
              <a:t> </a:t>
            </a:r>
            <a:r>
              <a:rPr lang="en-GB" sz="1900" dirty="0" err="1"/>
              <a:t>statistici</a:t>
            </a:r>
            <a:r>
              <a:rPr lang="en-GB" sz="1900" dirty="0"/>
              <a:t> </a:t>
            </a:r>
            <a:r>
              <a:rPr lang="en-GB" sz="1900" dirty="0" err="1"/>
              <a:t>di</a:t>
            </a:r>
            <a:r>
              <a:rPr lang="en-GB" sz="1900" dirty="0"/>
              <a:t> </a:t>
            </a:r>
            <a:r>
              <a:rPr lang="en-GB" sz="1900" dirty="0" err="1"/>
              <a:t>utilizzo</a:t>
            </a:r>
            <a:endParaRPr lang="en-GB" sz="1900" dirty="0"/>
          </a:p>
          <a:p>
            <a:r>
              <a:rPr lang="en-GB" sz="1900" dirty="0" err="1"/>
              <a:t>Dominio</a:t>
            </a:r>
            <a:r>
              <a:rPr lang="en-GB" sz="1900" dirty="0"/>
              <a:t> </a:t>
            </a:r>
            <a:r>
              <a:rPr lang="en-GB" sz="1900" dirty="0" err="1"/>
              <a:t>tematico</a:t>
            </a:r>
            <a:r>
              <a:rPr lang="en-GB" sz="1900" dirty="0"/>
              <a:t> (2 </a:t>
            </a:r>
            <a:r>
              <a:rPr lang="en-GB" sz="1900" dirty="0" err="1"/>
              <a:t>livelli</a:t>
            </a:r>
            <a:r>
              <a:rPr lang="en-GB" sz="1900" dirty="0"/>
              <a:t>)</a:t>
            </a:r>
          </a:p>
          <a:p>
            <a:r>
              <a:rPr lang="en-GB" sz="1900" dirty="0" err="1"/>
              <a:t>Publicazioni</a:t>
            </a:r>
            <a:r>
              <a:rPr lang="en-GB" sz="1900" dirty="0"/>
              <a:t> (</a:t>
            </a:r>
            <a:r>
              <a:rPr lang="en-GB" sz="1900" dirty="0" err="1"/>
              <a:t>utilizzo</a:t>
            </a:r>
            <a:r>
              <a:rPr lang="en-GB" sz="1900" dirty="0"/>
              <a:t>)</a:t>
            </a:r>
          </a:p>
          <a:p>
            <a:r>
              <a:rPr lang="en-GB" sz="1900" dirty="0" err="1"/>
              <a:t>Attivo</a:t>
            </a:r>
            <a:r>
              <a:rPr lang="en-GB" sz="1900" dirty="0"/>
              <a:t>/non </a:t>
            </a:r>
            <a:r>
              <a:rPr lang="en-GB" sz="1900" dirty="0" err="1"/>
              <a:t>attivo</a:t>
            </a:r>
            <a:endParaRPr lang="en-GB" sz="1900" dirty="0"/>
          </a:p>
          <a:p>
            <a:r>
              <a:rPr lang="en-GB" sz="1900" dirty="0" err="1"/>
              <a:t>Validato</a:t>
            </a:r>
            <a:r>
              <a:rPr lang="en-GB" sz="1900" dirty="0"/>
              <a:t>/non </a:t>
            </a:r>
            <a:r>
              <a:rPr lang="en-GB" sz="1900" dirty="0" err="1"/>
              <a:t>validato</a:t>
            </a:r>
            <a:endParaRPr lang="en-GB" sz="1900" dirty="0"/>
          </a:p>
          <a:p>
            <a:endParaRPr lang="en-GB"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86406681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784151" y="345312"/>
            <a:ext cx="7981301" cy="611969"/>
          </a:xfrm>
        </p:spPr>
        <p:txBody>
          <a:bodyPr>
            <a:normAutofit/>
          </a:bodyPr>
          <a:lstStyle/>
          <a:p>
            <a:r>
              <a:rPr lang="en-GB" sz="2800" b="1" dirty="0">
                <a:solidFill>
                  <a:srgbClr val="FF0000"/>
                </a:solidFill>
                <a:latin typeface="+mn-lt"/>
                <a:ea typeface="+mn-ea"/>
                <a:cs typeface="+mn-cs"/>
              </a:rPr>
              <a:t>Il </a:t>
            </a:r>
            <a:r>
              <a:rPr lang="en-GB" sz="2800" b="1" dirty="0" err="1">
                <a:solidFill>
                  <a:srgbClr val="FF0000"/>
                </a:solidFill>
                <a:latin typeface="+mn-lt"/>
                <a:ea typeface="+mn-ea"/>
                <a:cs typeface="+mn-cs"/>
              </a:rPr>
              <a:t>termine</a:t>
            </a:r>
            <a:r>
              <a:rPr lang="en-GB" sz="2800" b="1" dirty="0">
                <a:solidFill>
                  <a:srgbClr val="FF0000"/>
                </a:solidFill>
                <a:latin typeface="+mn-lt"/>
                <a:ea typeface="+mn-ea"/>
                <a:cs typeface="+mn-cs"/>
              </a:rPr>
              <a:t> </a:t>
            </a:r>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3965332524"/>
              </p:ext>
            </p:extLst>
          </p:nvPr>
        </p:nvGraphicFramePr>
        <p:xfrm>
          <a:off x="3004976" y="544094"/>
          <a:ext cx="5331844" cy="277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p:cNvSpPr txBox="1"/>
          <p:nvPr/>
        </p:nvSpPr>
        <p:spPr>
          <a:xfrm>
            <a:off x="900113" y="3435846"/>
            <a:ext cx="7488311" cy="1077218"/>
          </a:xfrm>
          <a:prstGeom prst="rect">
            <a:avLst/>
          </a:prstGeom>
          <a:noFill/>
        </p:spPr>
        <p:txBody>
          <a:bodyPr wrap="square" rtlCol="0">
            <a:spAutoFit/>
          </a:bodyPr>
          <a:lstStyle/>
          <a:p>
            <a:pPr>
              <a:spcBef>
                <a:spcPts val="600"/>
              </a:spcBef>
            </a:pPr>
            <a:r>
              <a:rPr lang="en-GB" dirty="0">
                <a:solidFill>
                  <a:schemeClr val="tx1">
                    <a:lumMod val="85000"/>
                    <a:lumOff val="15000"/>
                  </a:schemeClr>
                </a:solidFill>
              </a:rPr>
              <a:t>Questa </a:t>
            </a:r>
            <a:r>
              <a:rPr lang="en-GB" dirty="0" err="1">
                <a:solidFill>
                  <a:schemeClr val="tx1">
                    <a:lumMod val="85000"/>
                    <a:lumOff val="15000"/>
                  </a:schemeClr>
                </a:solidFill>
              </a:rPr>
              <a:t>formalizzazione</a:t>
            </a:r>
            <a:r>
              <a:rPr lang="en-GB" dirty="0">
                <a:solidFill>
                  <a:schemeClr val="tx1">
                    <a:lumMod val="85000"/>
                    <a:lumOff val="15000"/>
                  </a:schemeClr>
                </a:solidFill>
              </a:rPr>
              <a:t> </a:t>
            </a:r>
            <a:r>
              <a:rPr lang="en-GB" dirty="0" err="1">
                <a:solidFill>
                  <a:schemeClr val="tx1">
                    <a:lumMod val="85000"/>
                    <a:lumOff val="15000"/>
                  </a:schemeClr>
                </a:solidFill>
              </a:rPr>
              <a:t>consente</a:t>
            </a:r>
            <a:r>
              <a:rPr lang="en-GB" dirty="0">
                <a:solidFill>
                  <a:schemeClr val="tx1">
                    <a:lumMod val="85000"/>
                    <a:lumOff val="15000"/>
                  </a:schemeClr>
                </a:solidFill>
              </a:rPr>
              <a:t> </a:t>
            </a:r>
            <a:r>
              <a:rPr lang="en-GB" dirty="0" err="1">
                <a:solidFill>
                  <a:schemeClr val="tx1">
                    <a:lumMod val="85000"/>
                    <a:lumOff val="15000"/>
                  </a:schemeClr>
                </a:solidFill>
              </a:rPr>
              <a:t>di</a:t>
            </a:r>
            <a:r>
              <a:rPr lang="en-GB" dirty="0">
                <a:solidFill>
                  <a:schemeClr val="tx1">
                    <a:lumMod val="85000"/>
                    <a:lumOff val="15000"/>
                  </a:schemeClr>
                </a:solidFill>
              </a:rPr>
              <a:t> </a:t>
            </a:r>
            <a:r>
              <a:rPr lang="en-GB" dirty="0" err="1">
                <a:solidFill>
                  <a:schemeClr val="tx1">
                    <a:lumMod val="85000"/>
                    <a:lumOff val="15000"/>
                  </a:schemeClr>
                </a:solidFill>
              </a:rPr>
              <a:t>gestire</a:t>
            </a:r>
            <a:r>
              <a:rPr lang="en-GB" dirty="0">
                <a:solidFill>
                  <a:schemeClr val="tx1">
                    <a:lumMod val="85000"/>
                    <a:lumOff val="15000"/>
                  </a:schemeClr>
                </a:solidFill>
              </a:rPr>
              <a:t> </a:t>
            </a:r>
            <a:r>
              <a:rPr lang="en-GB" dirty="0" err="1">
                <a:solidFill>
                  <a:schemeClr val="tx1">
                    <a:lumMod val="85000"/>
                    <a:lumOff val="15000"/>
                  </a:schemeClr>
                </a:solidFill>
              </a:rPr>
              <a:t>i</a:t>
            </a:r>
            <a:r>
              <a:rPr lang="en-GB" dirty="0">
                <a:solidFill>
                  <a:schemeClr val="tx1">
                    <a:lumMod val="85000"/>
                    <a:lumOff val="15000"/>
                  </a:schemeClr>
                </a:solidFill>
              </a:rPr>
              <a:t> due </a:t>
            </a:r>
            <a:r>
              <a:rPr lang="en-GB" dirty="0" err="1">
                <a:solidFill>
                  <a:schemeClr val="tx1">
                    <a:lumMod val="85000"/>
                    <a:lumOff val="15000"/>
                  </a:schemeClr>
                </a:solidFill>
              </a:rPr>
              <a:t>casi</a:t>
            </a:r>
            <a:r>
              <a:rPr lang="en-GB" dirty="0">
                <a:solidFill>
                  <a:schemeClr val="tx1">
                    <a:lumMod val="85000"/>
                    <a:lumOff val="15000"/>
                  </a:schemeClr>
                </a:solidFill>
              </a:rPr>
              <a:t>: </a:t>
            </a:r>
          </a:p>
          <a:p>
            <a:pPr marL="457200" indent="-457200">
              <a:spcBef>
                <a:spcPts val="600"/>
              </a:spcBef>
              <a:buAutoNum type="alphaLcParenR"/>
            </a:pPr>
            <a:r>
              <a:rPr lang="en-GB" dirty="0" err="1">
                <a:solidFill>
                  <a:schemeClr val="tx1">
                    <a:lumMod val="85000"/>
                    <a:lumOff val="15000"/>
                  </a:schemeClr>
                </a:solidFill>
              </a:rPr>
              <a:t>Uso</a:t>
            </a:r>
            <a:r>
              <a:rPr lang="en-GB" dirty="0">
                <a:solidFill>
                  <a:schemeClr val="tx1">
                    <a:lumMod val="85000"/>
                    <a:lumOff val="15000"/>
                  </a:schemeClr>
                </a:solidFill>
              </a:rPr>
              <a:t> del </a:t>
            </a:r>
            <a:r>
              <a:rPr lang="en-GB" dirty="0" err="1">
                <a:solidFill>
                  <a:schemeClr val="tx1">
                    <a:lumMod val="85000"/>
                    <a:lumOff val="15000"/>
                  </a:schemeClr>
                </a:solidFill>
              </a:rPr>
              <a:t>medesimo</a:t>
            </a:r>
            <a:r>
              <a:rPr lang="en-GB" dirty="0">
                <a:solidFill>
                  <a:schemeClr val="tx1">
                    <a:lumMod val="85000"/>
                    <a:lumOff val="15000"/>
                  </a:schemeClr>
                </a:solidFill>
              </a:rPr>
              <a:t> lemma con </a:t>
            </a:r>
            <a:r>
              <a:rPr lang="en-GB" dirty="0" err="1">
                <a:solidFill>
                  <a:schemeClr val="tx1">
                    <a:lumMod val="85000"/>
                    <a:lumOff val="15000"/>
                  </a:schemeClr>
                </a:solidFill>
              </a:rPr>
              <a:t>diverso</a:t>
            </a:r>
            <a:r>
              <a:rPr lang="en-GB" dirty="0">
                <a:solidFill>
                  <a:schemeClr val="tx1">
                    <a:lumMod val="85000"/>
                    <a:lumOff val="15000"/>
                  </a:schemeClr>
                </a:solidFill>
              </a:rPr>
              <a:t> </a:t>
            </a:r>
            <a:r>
              <a:rPr lang="en-GB" dirty="0" err="1">
                <a:solidFill>
                  <a:schemeClr val="tx1">
                    <a:lumMod val="85000"/>
                    <a:lumOff val="15000"/>
                  </a:schemeClr>
                </a:solidFill>
              </a:rPr>
              <a:t>significato</a:t>
            </a:r>
            <a:r>
              <a:rPr lang="en-GB" dirty="0">
                <a:solidFill>
                  <a:schemeClr val="tx1">
                    <a:lumMod val="85000"/>
                    <a:lumOff val="15000"/>
                  </a:schemeClr>
                </a:solidFill>
              </a:rPr>
              <a:t> (</a:t>
            </a:r>
            <a:r>
              <a:rPr lang="en-GB" dirty="0" err="1">
                <a:solidFill>
                  <a:schemeClr val="tx1">
                    <a:lumMod val="85000"/>
                    <a:lumOff val="15000"/>
                  </a:schemeClr>
                </a:solidFill>
              </a:rPr>
              <a:t>polisemie</a:t>
            </a:r>
            <a:r>
              <a:rPr lang="en-GB" dirty="0">
                <a:solidFill>
                  <a:schemeClr val="tx1">
                    <a:lumMod val="85000"/>
                    <a:lumOff val="15000"/>
                  </a:schemeClr>
                </a:solidFill>
              </a:rPr>
              <a:t>)</a:t>
            </a:r>
          </a:p>
          <a:p>
            <a:pPr marL="457200" indent="-457200">
              <a:spcBef>
                <a:spcPts val="600"/>
              </a:spcBef>
              <a:buAutoNum type="alphaLcParenR"/>
            </a:pPr>
            <a:r>
              <a:rPr lang="en-GB" dirty="0" err="1">
                <a:solidFill>
                  <a:schemeClr val="tx1">
                    <a:lumMod val="85000"/>
                    <a:lumOff val="15000"/>
                  </a:schemeClr>
                </a:solidFill>
              </a:rPr>
              <a:t>Uso</a:t>
            </a:r>
            <a:r>
              <a:rPr lang="en-GB" dirty="0">
                <a:solidFill>
                  <a:schemeClr val="tx1">
                    <a:lumMod val="85000"/>
                    <a:lumOff val="15000"/>
                  </a:schemeClr>
                </a:solidFill>
              </a:rPr>
              <a:t>  di due </a:t>
            </a:r>
            <a:r>
              <a:rPr lang="en-GB" dirty="0" err="1">
                <a:solidFill>
                  <a:schemeClr val="tx1">
                    <a:lumMod val="85000"/>
                    <a:lumOff val="15000"/>
                  </a:schemeClr>
                </a:solidFill>
              </a:rPr>
              <a:t>lemmi</a:t>
            </a:r>
            <a:r>
              <a:rPr lang="en-GB" dirty="0">
                <a:solidFill>
                  <a:schemeClr val="tx1">
                    <a:lumMod val="85000"/>
                    <a:lumOff val="15000"/>
                  </a:schemeClr>
                </a:solidFill>
              </a:rPr>
              <a:t> con </a:t>
            </a:r>
            <a:r>
              <a:rPr lang="en-GB" dirty="0" err="1">
                <a:solidFill>
                  <a:schemeClr val="tx1">
                    <a:lumMod val="85000"/>
                    <a:lumOff val="15000"/>
                  </a:schemeClr>
                </a:solidFill>
              </a:rPr>
              <a:t>medesimo</a:t>
            </a:r>
            <a:r>
              <a:rPr lang="en-GB" dirty="0">
                <a:solidFill>
                  <a:schemeClr val="tx1">
                    <a:lumMod val="85000"/>
                    <a:lumOff val="15000"/>
                  </a:schemeClr>
                </a:solidFill>
              </a:rPr>
              <a:t> </a:t>
            </a:r>
            <a:r>
              <a:rPr lang="en-GB" dirty="0" err="1">
                <a:solidFill>
                  <a:schemeClr val="tx1">
                    <a:lumMod val="85000"/>
                    <a:lumOff val="15000"/>
                  </a:schemeClr>
                </a:solidFill>
              </a:rPr>
              <a:t>significato</a:t>
            </a:r>
            <a:r>
              <a:rPr lang="en-GB" dirty="0">
                <a:solidFill>
                  <a:schemeClr val="tx1">
                    <a:lumMod val="85000"/>
                    <a:lumOff val="15000"/>
                  </a:schemeClr>
                </a:solidFill>
              </a:rPr>
              <a:t> (</a:t>
            </a:r>
            <a:r>
              <a:rPr lang="en-GB" dirty="0" err="1">
                <a:solidFill>
                  <a:schemeClr val="tx1">
                    <a:lumMod val="85000"/>
                    <a:lumOff val="15000"/>
                  </a:schemeClr>
                </a:solidFill>
              </a:rPr>
              <a:t>sinonimie</a:t>
            </a:r>
            <a:r>
              <a:rPr lang="en-GB" dirty="0">
                <a:solidFill>
                  <a:schemeClr val="tx1">
                    <a:lumMod val="85000"/>
                    <a:lumOff val="15000"/>
                  </a:schemeClr>
                </a:solidFill>
              </a:rPr>
              <a:t>)</a:t>
            </a:r>
          </a:p>
        </p:txBody>
      </p:sp>
      <p:pic>
        <p:nvPicPr>
          <p:cNvPr id="5" name="Immagin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35551927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1008" y="355501"/>
            <a:ext cx="8316416" cy="579711"/>
          </a:xfrm>
        </p:spPr>
        <p:txBody>
          <a:bodyPr>
            <a:noAutofit/>
          </a:bodyPr>
          <a:lstStyle/>
          <a:p>
            <a:pPr algn="l"/>
            <a:r>
              <a:rPr lang="en-GB" sz="2800" b="1" dirty="0"/>
              <a:t>Caso A: </a:t>
            </a:r>
            <a:r>
              <a:rPr lang="en-GB" sz="2800" b="1" dirty="0" err="1">
                <a:solidFill>
                  <a:srgbClr val="FF0000"/>
                </a:solidFill>
              </a:rPr>
              <a:t>polisemie</a:t>
            </a:r>
            <a:endParaRPr lang="en-GB" sz="2800" b="1" dirty="0">
              <a:solidFill>
                <a:srgbClr val="FF0000"/>
              </a:solidFill>
            </a:endParaRPr>
          </a:p>
        </p:txBody>
      </p:sp>
      <p:graphicFrame>
        <p:nvGraphicFramePr>
          <p:cNvPr id="16" name="Segnaposto contenuto 15"/>
          <p:cNvGraphicFramePr>
            <a:graphicFrameLocks noGrp="1"/>
          </p:cNvGraphicFramePr>
          <p:nvPr>
            <p:ph sz="half" idx="1"/>
            <p:extLst>
              <p:ext uri="{D42A27DB-BD31-4B8C-83A1-F6EECF244321}">
                <p14:modId xmlns:p14="http://schemas.microsoft.com/office/powerpoint/2010/main" val="729755042"/>
              </p:ext>
            </p:extLst>
          </p:nvPr>
        </p:nvGraphicFramePr>
        <p:xfrm>
          <a:off x="825742" y="1121302"/>
          <a:ext cx="4360042" cy="3335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egnaposto contenuto 11"/>
          <p:cNvSpPr>
            <a:spLocks noGrp="1"/>
          </p:cNvSpPr>
          <p:nvPr>
            <p:ph sz="half" idx="2"/>
          </p:nvPr>
        </p:nvSpPr>
        <p:spPr>
          <a:xfrm>
            <a:off x="5436096" y="1167594"/>
            <a:ext cx="2886824" cy="3132348"/>
          </a:xfrm>
          <a:ln w="38100">
            <a:solidFill>
              <a:schemeClr val="accent1">
                <a:lumMod val="60000"/>
                <a:lumOff val="40000"/>
              </a:schemeClr>
            </a:solidFill>
          </a:ln>
          <a:effectLst>
            <a:outerShdw blurRad="76200" dir="18900000" sy="23000" kx="-1200000" algn="bl" rotWithShape="0">
              <a:prstClr val="black">
                <a:alpha val="20000"/>
              </a:prstClr>
            </a:outerShdw>
            <a:softEdge rad="12700"/>
          </a:effectLst>
        </p:spPr>
        <p:txBody>
          <a:bodyPr>
            <a:normAutofit/>
          </a:bodyPr>
          <a:lstStyle/>
          <a:p>
            <a:pPr marL="90488" indent="1588">
              <a:buNone/>
            </a:pPr>
            <a:r>
              <a:rPr lang="en-GB" sz="2000" dirty="0"/>
              <a:t>Il </a:t>
            </a:r>
            <a:r>
              <a:rPr lang="en-GB" sz="2000" dirty="0" err="1"/>
              <a:t>medesimo</a:t>
            </a:r>
            <a:r>
              <a:rPr lang="en-GB" sz="2000" dirty="0"/>
              <a:t> lemma </a:t>
            </a:r>
            <a:r>
              <a:rPr lang="en-GB" sz="2000" dirty="0" err="1"/>
              <a:t>può</a:t>
            </a:r>
            <a:r>
              <a:rPr lang="en-GB" sz="2000" dirty="0"/>
              <a:t> </a:t>
            </a:r>
            <a:r>
              <a:rPr lang="en-GB" sz="2000" dirty="0" err="1"/>
              <a:t>avere</a:t>
            </a:r>
            <a:r>
              <a:rPr lang="en-GB" sz="2000" dirty="0"/>
              <a:t> </a:t>
            </a:r>
            <a:r>
              <a:rPr lang="en-GB" sz="2000" dirty="0" err="1"/>
              <a:t>più</a:t>
            </a:r>
            <a:r>
              <a:rPr lang="en-GB" sz="2000" dirty="0"/>
              <a:t> di </a:t>
            </a:r>
            <a:r>
              <a:rPr lang="en-GB" sz="2000" dirty="0" err="1"/>
              <a:t>una</a:t>
            </a:r>
            <a:r>
              <a:rPr lang="en-GB" sz="2000" dirty="0"/>
              <a:t> </a:t>
            </a:r>
            <a:r>
              <a:rPr lang="en-GB" sz="2000" dirty="0" err="1"/>
              <a:t>definizione</a:t>
            </a:r>
            <a:r>
              <a:rPr lang="en-GB" sz="2000" dirty="0"/>
              <a:t> in </a:t>
            </a:r>
            <a:r>
              <a:rPr lang="en-GB" sz="2000" dirty="0" err="1"/>
              <a:t>ragione</a:t>
            </a:r>
            <a:r>
              <a:rPr lang="en-GB" sz="2000" dirty="0"/>
              <a:t> del </a:t>
            </a:r>
            <a:r>
              <a:rPr lang="en-GB" sz="2000" dirty="0" err="1"/>
              <a:t>suo</a:t>
            </a:r>
            <a:r>
              <a:rPr lang="en-GB" sz="2000" dirty="0"/>
              <a:t> </a:t>
            </a:r>
            <a:r>
              <a:rPr lang="en-GB" sz="2000" dirty="0" err="1"/>
              <a:t>diverso</a:t>
            </a:r>
            <a:r>
              <a:rPr lang="en-GB" sz="2000" dirty="0"/>
              <a:t> </a:t>
            </a:r>
            <a:r>
              <a:rPr lang="en-GB" sz="2000" dirty="0" err="1"/>
              <a:t>utilizzo</a:t>
            </a:r>
            <a:r>
              <a:rPr lang="en-GB" sz="2000" dirty="0"/>
              <a:t> </a:t>
            </a:r>
            <a:r>
              <a:rPr lang="en-GB" sz="2000" dirty="0" err="1"/>
              <a:t>nei</a:t>
            </a:r>
            <a:r>
              <a:rPr lang="en-GB" sz="2000" dirty="0"/>
              <a:t> </a:t>
            </a:r>
            <a:r>
              <a:rPr lang="en-GB" sz="2000" dirty="0" err="1"/>
              <a:t>processi</a:t>
            </a:r>
            <a:r>
              <a:rPr lang="en-GB" sz="2000" dirty="0"/>
              <a:t> </a:t>
            </a:r>
            <a:r>
              <a:rPr lang="en-GB" sz="2000" dirty="0" err="1"/>
              <a:t>statistici</a:t>
            </a:r>
            <a:r>
              <a:rPr lang="en-GB" sz="2000" dirty="0"/>
              <a:t>.</a:t>
            </a:r>
          </a:p>
          <a:p>
            <a:pPr marL="90488" indent="1588">
              <a:buNone/>
            </a:pPr>
            <a:endParaRPr lang="en-GB" sz="2000" dirty="0">
              <a:solidFill>
                <a:srgbClr val="C00000"/>
              </a:solidFill>
            </a:endParaRPr>
          </a:p>
          <a:p>
            <a:pPr marL="90488" indent="1588">
              <a:buNone/>
            </a:pPr>
            <a:r>
              <a:rPr lang="en-GB" sz="2000" dirty="0" err="1">
                <a:solidFill>
                  <a:srgbClr val="FF0000"/>
                </a:solidFill>
              </a:rPr>
              <a:t>Esempi</a:t>
            </a:r>
            <a:r>
              <a:rPr lang="en-GB" sz="2000" dirty="0"/>
              <a:t>: </a:t>
            </a:r>
            <a:r>
              <a:rPr lang="en-GB" sz="2000" dirty="0" err="1"/>
              <a:t>Abitazione</a:t>
            </a:r>
            <a:r>
              <a:rPr lang="en-GB" sz="2000" dirty="0"/>
              <a:t>, </a:t>
            </a:r>
            <a:r>
              <a:rPr lang="en-GB" sz="2000" dirty="0" err="1"/>
              <a:t>Fatturato</a:t>
            </a:r>
            <a:r>
              <a:rPr lang="en-GB" sz="2000" dirty="0"/>
              <a:t>, </a:t>
            </a:r>
            <a:r>
              <a:rPr lang="en-GB" sz="2000" dirty="0" err="1"/>
              <a:t>ecc</a:t>
            </a:r>
            <a:r>
              <a:rPr lang="en-GB" sz="2000" dirty="0"/>
              <a:t>.</a:t>
            </a:r>
          </a:p>
        </p:txBody>
      </p:sp>
      <p:pic>
        <p:nvPicPr>
          <p:cNvPr id="5" name="Immagin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173019900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2152" y="245774"/>
            <a:ext cx="7003785" cy="689248"/>
          </a:xfrm>
        </p:spPr>
        <p:txBody>
          <a:bodyPr>
            <a:noAutofit/>
          </a:bodyPr>
          <a:lstStyle/>
          <a:p>
            <a:pPr algn="l"/>
            <a:r>
              <a:rPr lang="en-GB" sz="2800" b="1" dirty="0" err="1"/>
              <a:t>Caso</a:t>
            </a:r>
            <a:r>
              <a:rPr lang="en-GB" sz="2800" b="1" dirty="0"/>
              <a:t> B: </a:t>
            </a:r>
            <a:r>
              <a:rPr lang="en-GB" sz="2800" b="1" dirty="0" err="1">
                <a:solidFill>
                  <a:srgbClr val="FF0000"/>
                </a:solidFill>
              </a:rPr>
              <a:t>sinonimie</a:t>
            </a:r>
            <a:endParaRPr lang="en-GB" sz="2800" b="1" dirty="0">
              <a:solidFill>
                <a:srgbClr val="FF0000"/>
              </a:solidFill>
            </a:endParaRPr>
          </a:p>
        </p:txBody>
      </p:sp>
      <p:graphicFrame>
        <p:nvGraphicFramePr>
          <p:cNvPr id="16" name="Segnaposto contenuto 15"/>
          <p:cNvGraphicFramePr>
            <a:graphicFrameLocks noGrp="1"/>
          </p:cNvGraphicFramePr>
          <p:nvPr>
            <p:ph sz="half" idx="1"/>
            <p:extLst>
              <p:ext uri="{D42A27DB-BD31-4B8C-83A1-F6EECF244321}">
                <p14:modId xmlns:p14="http://schemas.microsoft.com/office/powerpoint/2010/main" val="327343394"/>
              </p:ext>
            </p:extLst>
          </p:nvPr>
        </p:nvGraphicFramePr>
        <p:xfrm>
          <a:off x="845249" y="1144255"/>
          <a:ext cx="4319960" cy="3299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egnaposto contenuto 11"/>
          <p:cNvSpPr>
            <a:spLocks noGrp="1"/>
          </p:cNvSpPr>
          <p:nvPr>
            <p:ph sz="half" idx="2"/>
          </p:nvPr>
        </p:nvSpPr>
        <p:spPr>
          <a:xfrm>
            <a:off x="5364088" y="843558"/>
            <a:ext cx="2958832" cy="3528392"/>
          </a:xfrm>
          <a:ln w="38100">
            <a:solidFill>
              <a:schemeClr val="accent1">
                <a:lumMod val="60000"/>
                <a:lumOff val="40000"/>
              </a:schemeClr>
            </a:solidFill>
          </a:ln>
          <a:effectLst>
            <a:outerShdw blurRad="76200" dir="18900000" sy="23000" kx="-1200000" algn="bl" rotWithShape="0">
              <a:prstClr val="black">
                <a:alpha val="20000"/>
              </a:prstClr>
            </a:outerShdw>
            <a:softEdge rad="12700"/>
          </a:effectLst>
        </p:spPr>
        <p:txBody>
          <a:bodyPr>
            <a:noAutofit/>
          </a:bodyPr>
          <a:lstStyle/>
          <a:p>
            <a:pPr marL="92075" indent="0">
              <a:buNone/>
            </a:pPr>
            <a:r>
              <a:rPr lang="en-GB" sz="2000" dirty="0"/>
              <a:t>La </a:t>
            </a:r>
            <a:r>
              <a:rPr lang="en-GB" sz="2000" dirty="0" err="1"/>
              <a:t>stessa</a:t>
            </a:r>
            <a:r>
              <a:rPr lang="en-GB" sz="2000" dirty="0"/>
              <a:t> </a:t>
            </a:r>
            <a:r>
              <a:rPr lang="en-GB" sz="2000" dirty="0" err="1"/>
              <a:t>definizione</a:t>
            </a:r>
            <a:r>
              <a:rPr lang="en-GB" sz="2000" dirty="0"/>
              <a:t> </a:t>
            </a:r>
            <a:r>
              <a:rPr lang="en-GB" sz="2000" dirty="0" err="1"/>
              <a:t>può</a:t>
            </a:r>
            <a:r>
              <a:rPr lang="en-GB" sz="2000" dirty="0"/>
              <a:t> </a:t>
            </a:r>
            <a:r>
              <a:rPr lang="en-GB" sz="2000" dirty="0" err="1"/>
              <a:t>essere</a:t>
            </a:r>
            <a:r>
              <a:rPr lang="en-GB" sz="2000" dirty="0"/>
              <a:t> </a:t>
            </a:r>
            <a:r>
              <a:rPr lang="en-GB" sz="2000" dirty="0" err="1"/>
              <a:t>utilizzata</a:t>
            </a:r>
            <a:r>
              <a:rPr lang="en-GB" sz="2000" dirty="0"/>
              <a:t> per </a:t>
            </a:r>
            <a:r>
              <a:rPr lang="en-GB" sz="2000" dirty="0" err="1"/>
              <a:t>più</a:t>
            </a:r>
            <a:r>
              <a:rPr lang="en-GB" sz="2000" dirty="0"/>
              <a:t> </a:t>
            </a:r>
            <a:r>
              <a:rPr lang="en-GB" sz="2000" dirty="0" err="1"/>
              <a:t>lemmi</a:t>
            </a:r>
            <a:endParaRPr lang="en-GB" sz="2000" dirty="0"/>
          </a:p>
          <a:p>
            <a:pPr marL="92075" indent="0">
              <a:buNone/>
            </a:pPr>
            <a:endParaRPr lang="en-GB" sz="2000" dirty="0"/>
          </a:p>
          <a:p>
            <a:pPr marL="92075" indent="0">
              <a:buNone/>
            </a:pPr>
            <a:r>
              <a:rPr lang="en-GB" sz="2000" dirty="0" err="1">
                <a:solidFill>
                  <a:srgbClr val="FF0000"/>
                </a:solidFill>
              </a:rPr>
              <a:t>Esempi</a:t>
            </a:r>
            <a:r>
              <a:rPr lang="en-GB" sz="2000" dirty="0"/>
              <a:t>: </a:t>
            </a:r>
            <a:br>
              <a:rPr lang="en-GB" sz="2000" dirty="0"/>
            </a:br>
            <a:r>
              <a:rPr lang="en-GB" sz="2000" dirty="0" err="1"/>
              <a:t>Morte</a:t>
            </a:r>
            <a:r>
              <a:rPr lang="en-GB" sz="2000" dirty="0"/>
              <a:t> e </a:t>
            </a:r>
            <a:r>
              <a:rPr lang="en-GB" sz="2000" dirty="0" err="1"/>
              <a:t>Decesso</a:t>
            </a:r>
            <a:r>
              <a:rPr lang="en-GB" sz="2000" dirty="0"/>
              <a:t>; </a:t>
            </a:r>
          </a:p>
          <a:p>
            <a:pPr marL="92075" indent="0">
              <a:buNone/>
            </a:pPr>
            <a:r>
              <a:rPr lang="en-GB" sz="2000" dirty="0" err="1"/>
              <a:t>Ampiezza</a:t>
            </a:r>
            <a:r>
              <a:rPr lang="en-GB" sz="2000" dirty="0"/>
              <a:t> </a:t>
            </a:r>
            <a:r>
              <a:rPr lang="en-GB" sz="2000" dirty="0" err="1"/>
              <a:t>delle</a:t>
            </a:r>
            <a:r>
              <a:rPr lang="en-GB" sz="2000" dirty="0"/>
              <a:t> </a:t>
            </a:r>
            <a:r>
              <a:rPr lang="en-GB" sz="2000" dirty="0" err="1"/>
              <a:t>famiglie</a:t>
            </a:r>
            <a:r>
              <a:rPr lang="en-GB" sz="2000" dirty="0"/>
              <a:t> e </a:t>
            </a:r>
            <a:r>
              <a:rPr lang="en-GB" sz="2000" dirty="0" err="1"/>
              <a:t>Dimensione</a:t>
            </a:r>
            <a:r>
              <a:rPr lang="en-GB" sz="2000" dirty="0"/>
              <a:t> media </a:t>
            </a:r>
            <a:r>
              <a:rPr lang="en-GB" sz="2000" dirty="0" err="1"/>
              <a:t>delle</a:t>
            </a:r>
            <a:r>
              <a:rPr lang="en-GB" sz="2000" dirty="0"/>
              <a:t> </a:t>
            </a:r>
            <a:r>
              <a:rPr lang="en-GB" sz="2000" dirty="0" err="1"/>
              <a:t>famiglie</a:t>
            </a:r>
            <a:endParaRPr lang="en-GB" sz="2000" dirty="0"/>
          </a:p>
        </p:txBody>
      </p:sp>
      <p:pic>
        <p:nvPicPr>
          <p:cNvPr id="5" name="Immagin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398787581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10440" y="420654"/>
            <a:ext cx="8229600" cy="529568"/>
          </a:xfrm>
        </p:spPr>
        <p:txBody>
          <a:bodyPr/>
          <a:lstStyle/>
          <a:p>
            <a:r>
              <a:rPr lang="en-GB" sz="2800" b="1" dirty="0" err="1">
                <a:solidFill>
                  <a:srgbClr val="FF0000"/>
                </a:solidFill>
              </a:rPr>
              <a:t>Traduzione</a:t>
            </a:r>
            <a:r>
              <a:rPr lang="en-GB" sz="2800" b="1" dirty="0">
                <a:solidFill>
                  <a:srgbClr val="FF0000"/>
                </a:solidFill>
              </a:rPr>
              <a:t> del </a:t>
            </a:r>
            <a:r>
              <a:rPr lang="en-GB" sz="2800" b="1" dirty="0" err="1">
                <a:solidFill>
                  <a:srgbClr val="FF0000"/>
                </a:solidFill>
              </a:rPr>
              <a:t>glossario</a:t>
            </a:r>
            <a:endParaRPr lang="en-GB" sz="2800" b="1" dirty="0">
              <a:solidFill>
                <a:srgbClr val="FF0000"/>
              </a:solidFill>
            </a:endParaRPr>
          </a:p>
        </p:txBody>
      </p:sp>
      <p:sp>
        <p:nvSpPr>
          <p:cNvPr id="6" name="Segnaposto contenuto 5"/>
          <p:cNvSpPr>
            <a:spLocks noGrp="1"/>
          </p:cNvSpPr>
          <p:nvPr>
            <p:ph idx="1"/>
          </p:nvPr>
        </p:nvSpPr>
        <p:spPr>
          <a:xfrm>
            <a:off x="795120" y="1131590"/>
            <a:ext cx="7543800" cy="3456384"/>
          </a:xfrm>
        </p:spPr>
        <p:txBody>
          <a:bodyPr>
            <a:normAutofit fontScale="70000" lnSpcReduction="20000"/>
          </a:bodyPr>
          <a:lstStyle/>
          <a:p>
            <a:pPr marL="0" lvl="0" indent="0">
              <a:lnSpc>
                <a:spcPct val="120000"/>
              </a:lnSpc>
              <a:spcBef>
                <a:spcPts val="600"/>
              </a:spcBef>
              <a:buNone/>
            </a:pPr>
            <a:r>
              <a:rPr lang="it-IT" sz="2600" dirty="0"/>
              <a:t>I motivi </a:t>
            </a:r>
          </a:p>
          <a:p>
            <a:pPr lvl="1">
              <a:lnSpc>
                <a:spcPct val="120000"/>
              </a:lnSpc>
              <a:spcBef>
                <a:spcPts val="600"/>
              </a:spcBef>
            </a:pPr>
            <a:r>
              <a:rPr lang="it-IT" sz="2300" dirty="0"/>
              <a:t>Fornire più materiali agli utenti internazionali rispondendo alle richieste del progetto Europa 2020</a:t>
            </a:r>
          </a:p>
          <a:p>
            <a:pPr lvl="1">
              <a:lnSpc>
                <a:spcPct val="120000"/>
              </a:lnSpc>
              <a:spcBef>
                <a:spcPts val="600"/>
              </a:spcBef>
            </a:pPr>
            <a:r>
              <a:rPr lang="it-IT" sz="2300" dirty="0"/>
              <a:t>Modernizzare i processi di lavoro, la traduzione delle voci di glossario consentirebbe l’armonizzazione e il riutilizzo degli output </a:t>
            </a:r>
          </a:p>
          <a:p>
            <a:pPr lvl="1">
              <a:lnSpc>
                <a:spcPct val="120000"/>
              </a:lnSpc>
              <a:spcBef>
                <a:spcPts val="600"/>
              </a:spcBef>
            </a:pPr>
            <a:r>
              <a:rPr lang="it-IT" sz="2300" dirty="0"/>
              <a:t>Realizzare economie di scala: creazione di database terminologici almeno bilingue da riutilizzare (utilizzo delle memorie di traduzione della Commissione europea)</a:t>
            </a:r>
          </a:p>
          <a:p>
            <a:pPr lvl="1">
              <a:lnSpc>
                <a:spcPct val="120000"/>
              </a:lnSpc>
              <a:spcBef>
                <a:spcPts val="600"/>
              </a:spcBef>
            </a:pPr>
            <a:r>
              <a:rPr lang="it-IT" sz="2300" dirty="0"/>
              <a:t>Costituire una memoria di traduzione istituzionale validata</a:t>
            </a:r>
          </a:p>
          <a:p>
            <a:pPr lvl="1">
              <a:lnSpc>
                <a:spcPct val="120000"/>
              </a:lnSpc>
              <a:spcBef>
                <a:spcPts val="600"/>
              </a:spcBef>
            </a:pPr>
            <a:r>
              <a:rPr lang="it-IT" sz="2300" dirty="0"/>
              <a:t>Consentire la circolazione della terminologia Istat ufficiale, attraverso la banca dati IATE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4517887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1808" y="324866"/>
            <a:ext cx="7139136" cy="623179"/>
          </a:xfrm>
        </p:spPr>
        <p:txBody>
          <a:bodyPr/>
          <a:lstStyle/>
          <a:p>
            <a:r>
              <a:rPr lang="it-IT" sz="2800" b="1" dirty="0">
                <a:solidFill>
                  <a:srgbClr val="FF0000"/>
                </a:solidFill>
              </a:rPr>
              <a:t>Un esempio da IATE</a:t>
            </a:r>
          </a:p>
        </p:txBody>
      </p:sp>
      <p:pic>
        <p:nvPicPr>
          <p:cNvPr id="5" name="Segnaposto contenuto 4"/>
          <p:cNvPicPr>
            <a:picLocks noGrp="1" noChangeAspect="1"/>
          </p:cNvPicPr>
          <p:nvPr>
            <p:ph sz="half" idx="1"/>
          </p:nvPr>
        </p:nvPicPr>
        <p:blipFill>
          <a:blip r:embed="rId3"/>
          <a:stretch>
            <a:fillRect/>
          </a:stretch>
        </p:blipFill>
        <p:spPr>
          <a:xfrm>
            <a:off x="2581278" y="1862736"/>
            <a:ext cx="19044" cy="14281"/>
          </a:xfrm>
          <a:prstGeom prst="rect">
            <a:avLst/>
          </a:prstGeom>
        </p:spPr>
      </p:pic>
      <p:sp>
        <p:nvSpPr>
          <p:cNvPr id="4" name="Segnaposto contenuto 3"/>
          <p:cNvSpPr>
            <a:spLocks noGrp="1"/>
          </p:cNvSpPr>
          <p:nvPr>
            <p:ph sz="half" idx="2"/>
          </p:nvPr>
        </p:nvSpPr>
        <p:spPr>
          <a:xfrm>
            <a:off x="6393675" y="1042438"/>
            <a:ext cx="2075901" cy="2952328"/>
          </a:xfrm>
        </p:spPr>
        <p:txBody>
          <a:bodyPr>
            <a:noAutofit/>
          </a:bodyPr>
          <a:lstStyle/>
          <a:p>
            <a:pPr marL="0" indent="0">
              <a:buNone/>
            </a:pPr>
            <a:r>
              <a:rPr lang="it-IT" sz="1800" dirty="0"/>
              <a:t>L’Istat fornisce </a:t>
            </a:r>
            <a:br>
              <a:rPr lang="it-IT" sz="1800" dirty="0"/>
            </a:br>
            <a:r>
              <a:rPr lang="it-IT" sz="1800" dirty="0"/>
              <a:t>la stima ufficiale dei disoccupati alla Commissione  europea (</a:t>
            </a:r>
            <a:r>
              <a:rPr lang="it-IT" sz="1800" dirty="0" err="1"/>
              <a:t>Eurostat</a:t>
            </a:r>
            <a:r>
              <a:rPr lang="it-IT" sz="1800" dirty="0"/>
              <a:t>) </a:t>
            </a:r>
            <a:br>
              <a:rPr lang="it-IT" sz="1800" dirty="0"/>
            </a:br>
            <a:r>
              <a:rPr lang="it-IT" sz="1800" dirty="0"/>
              <a:t>ma su </a:t>
            </a:r>
            <a:r>
              <a:rPr lang="it-IT" sz="1800" dirty="0" err="1"/>
              <a:t>Iate</a:t>
            </a:r>
            <a:r>
              <a:rPr lang="it-IT" sz="1800" dirty="0"/>
              <a:t> </a:t>
            </a:r>
            <a:br>
              <a:rPr lang="it-IT" sz="1800" dirty="0"/>
            </a:br>
            <a:r>
              <a:rPr lang="it-IT" sz="1800" dirty="0"/>
              <a:t>non compare come fonte</a:t>
            </a:r>
          </a:p>
        </p:txBody>
      </p:sp>
      <p:pic>
        <p:nvPicPr>
          <p:cNvPr id="9" name="Immagine 8"/>
          <p:cNvPicPr>
            <a:picLocks/>
          </p:cNvPicPr>
          <p:nvPr/>
        </p:nvPicPr>
        <p:blipFill>
          <a:blip r:embed="rId4"/>
          <a:stretch>
            <a:fillRect/>
          </a:stretch>
        </p:blipFill>
        <p:spPr>
          <a:xfrm>
            <a:off x="890969" y="1068726"/>
            <a:ext cx="5454028" cy="3456384"/>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4155584022"/>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17600" y="436753"/>
            <a:ext cx="7408520" cy="500608"/>
          </a:xfrm>
        </p:spPr>
        <p:txBody>
          <a:bodyPr>
            <a:noAutofit/>
          </a:bodyPr>
          <a:lstStyle/>
          <a:p>
            <a:r>
              <a:rPr lang="en-GB" sz="2800" b="1" dirty="0" err="1">
                <a:solidFill>
                  <a:srgbClr val="FF0000"/>
                </a:solidFill>
              </a:rPr>
              <a:t>Sviluppi</a:t>
            </a:r>
            <a:endParaRPr lang="en-GB" sz="2800" b="1" dirty="0">
              <a:solidFill>
                <a:srgbClr val="FF0000"/>
              </a:solidFill>
            </a:endParaRPr>
          </a:p>
        </p:txBody>
      </p:sp>
      <p:sp>
        <p:nvSpPr>
          <p:cNvPr id="6" name="Segnaposto contenuto 5"/>
          <p:cNvSpPr>
            <a:spLocks noGrp="1"/>
          </p:cNvSpPr>
          <p:nvPr>
            <p:ph idx="1"/>
          </p:nvPr>
        </p:nvSpPr>
        <p:spPr>
          <a:xfrm>
            <a:off x="827584" y="1275606"/>
            <a:ext cx="7279312" cy="3096344"/>
          </a:xfrm>
        </p:spPr>
        <p:txBody>
          <a:bodyPr>
            <a:normAutofit/>
          </a:bodyPr>
          <a:lstStyle/>
          <a:p>
            <a:pPr marL="0" indent="0">
              <a:lnSpc>
                <a:spcPct val="110000"/>
              </a:lnSpc>
              <a:spcBef>
                <a:spcPts val="600"/>
              </a:spcBef>
              <a:buNone/>
            </a:pPr>
            <a:r>
              <a:rPr lang="en-GB" sz="1800" dirty="0"/>
              <a:t>Come? </a:t>
            </a:r>
            <a:r>
              <a:rPr lang="en-GB" sz="1800" dirty="0" err="1"/>
              <a:t>Quali</a:t>
            </a:r>
            <a:r>
              <a:rPr lang="en-GB" sz="1800" dirty="0"/>
              <a:t> </a:t>
            </a:r>
            <a:r>
              <a:rPr lang="en-GB" sz="1800" dirty="0" err="1"/>
              <a:t>soluzioni</a:t>
            </a:r>
            <a:r>
              <a:rPr lang="en-GB" sz="1800" dirty="0"/>
              <a:t>?</a:t>
            </a:r>
          </a:p>
          <a:p>
            <a:pPr lvl="1">
              <a:lnSpc>
                <a:spcPct val="110000"/>
              </a:lnSpc>
              <a:spcBef>
                <a:spcPts val="600"/>
              </a:spcBef>
            </a:pPr>
            <a:r>
              <a:rPr lang="en-GB" sz="1800" dirty="0"/>
              <a:t>Con </a:t>
            </a:r>
            <a:r>
              <a:rPr lang="en-GB" sz="1800" dirty="0" err="1"/>
              <a:t>risorse</a:t>
            </a:r>
            <a:r>
              <a:rPr lang="en-GB" sz="1800" dirty="0"/>
              <a:t> interne </a:t>
            </a:r>
            <a:r>
              <a:rPr lang="en-GB" sz="1800" dirty="0" err="1"/>
              <a:t>applicando</a:t>
            </a:r>
            <a:r>
              <a:rPr lang="en-GB" sz="1800" dirty="0"/>
              <a:t> una </a:t>
            </a:r>
            <a:r>
              <a:rPr lang="en-GB" sz="1800" dirty="0" err="1"/>
              <a:t>corretta</a:t>
            </a:r>
            <a:r>
              <a:rPr lang="en-GB" sz="1800" dirty="0"/>
              <a:t> </a:t>
            </a:r>
            <a:r>
              <a:rPr lang="en-GB" sz="1800" dirty="0" err="1"/>
              <a:t>procedura</a:t>
            </a:r>
            <a:r>
              <a:rPr lang="en-GB" sz="1800" dirty="0"/>
              <a:t> </a:t>
            </a:r>
            <a:r>
              <a:rPr lang="en-GB" sz="1800" dirty="0" err="1"/>
              <a:t>terminologica</a:t>
            </a:r>
            <a:r>
              <a:rPr lang="en-GB" sz="1800" dirty="0"/>
              <a:t>, </a:t>
            </a:r>
            <a:r>
              <a:rPr lang="en-GB" sz="1800" dirty="0" err="1"/>
              <a:t>utilizzando</a:t>
            </a:r>
            <a:r>
              <a:rPr lang="en-GB" sz="1800" dirty="0"/>
              <a:t> le </a:t>
            </a:r>
            <a:r>
              <a:rPr lang="en-GB" sz="1800" dirty="0" err="1"/>
              <a:t>fonti</a:t>
            </a:r>
            <a:r>
              <a:rPr lang="en-GB" sz="1800" dirty="0"/>
              <a:t> </a:t>
            </a:r>
            <a:r>
              <a:rPr lang="en-GB" sz="1800" dirty="0" err="1"/>
              <a:t>ufficiali</a:t>
            </a:r>
            <a:r>
              <a:rPr lang="en-GB" sz="1800" dirty="0"/>
              <a:t> </a:t>
            </a:r>
            <a:r>
              <a:rPr lang="en-GB" sz="1800" dirty="0" err="1"/>
              <a:t>multilingue</a:t>
            </a:r>
            <a:endParaRPr lang="en-GB" sz="1800" dirty="0"/>
          </a:p>
          <a:p>
            <a:pPr lvl="1">
              <a:lnSpc>
                <a:spcPct val="110000"/>
              </a:lnSpc>
              <a:spcBef>
                <a:spcPts val="600"/>
              </a:spcBef>
            </a:pPr>
            <a:r>
              <a:rPr lang="en-GB" sz="1800" dirty="0" err="1"/>
              <a:t>Fornendo</a:t>
            </a:r>
            <a:r>
              <a:rPr lang="en-GB" sz="1800" dirty="0"/>
              <a:t> </a:t>
            </a:r>
            <a:r>
              <a:rPr lang="en-GB" sz="1800" dirty="0" err="1"/>
              <a:t>linee</a:t>
            </a:r>
            <a:r>
              <a:rPr lang="en-GB" sz="1800" dirty="0"/>
              <a:t> </a:t>
            </a:r>
            <a:r>
              <a:rPr lang="en-GB" sz="1800" dirty="0" err="1"/>
              <a:t>guida</a:t>
            </a:r>
            <a:r>
              <a:rPr lang="en-GB" sz="1800" dirty="0"/>
              <a:t> a una </a:t>
            </a:r>
            <a:r>
              <a:rPr lang="en-GB" sz="1800" dirty="0" err="1"/>
              <a:t>società</a:t>
            </a:r>
            <a:r>
              <a:rPr lang="en-GB" sz="1800" dirty="0"/>
              <a:t> </a:t>
            </a:r>
            <a:br>
              <a:rPr lang="en-GB" sz="1800" dirty="0"/>
            </a:br>
            <a:r>
              <a:rPr lang="en-GB" sz="1800" dirty="0"/>
              <a:t>di </a:t>
            </a:r>
            <a:r>
              <a:rPr lang="en-GB" sz="1800" dirty="0" err="1"/>
              <a:t>traduzione</a:t>
            </a:r>
            <a:r>
              <a:rPr lang="en-GB" sz="1800" dirty="0"/>
              <a:t> </a:t>
            </a:r>
            <a:r>
              <a:rPr lang="en-GB" sz="1800" dirty="0" err="1"/>
              <a:t>specializzata</a:t>
            </a:r>
            <a:r>
              <a:rPr lang="en-GB" sz="1800" dirty="0"/>
              <a:t> </a:t>
            </a:r>
          </a:p>
          <a:p>
            <a:pPr lvl="1">
              <a:lnSpc>
                <a:spcPct val="110000"/>
              </a:lnSpc>
              <a:spcBef>
                <a:spcPts val="600"/>
              </a:spcBef>
            </a:pPr>
            <a:r>
              <a:rPr lang="en-GB" sz="1800" dirty="0"/>
              <a:t>Con un </a:t>
            </a:r>
            <a:r>
              <a:rPr lang="en-GB" sz="1800" dirty="0" err="1"/>
              <a:t>protocollo</a:t>
            </a:r>
            <a:r>
              <a:rPr lang="en-GB" sz="1800" dirty="0"/>
              <a:t> per una </a:t>
            </a:r>
            <a:r>
              <a:rPr lang="en-GB" sz="1800" dirty="0" err="1"/>
              <a:t>soluzione</a:t>
            </a:r>
            <a:r>
              <a:rPr lang="en-GB" sz="1800" dirty="0"/>
              <a:t> con </a:t>
            </a:r>
            <a:r>
              <a:rPr lang="en-GB" sz="1800" dirty="0" err="1"/>
              <a:t>studenti</a:t>
            </a:r>
            <a:r>
              <a:rPr lang="en-GB" sz="1800" dirty="0"/>
              <a:t> </a:t>
            </a:r>
            <a:r>
              <a:rPr lang="en-GB" sz="1800" dirty="0" err="1"/>
              <a:t>universitari</a:t>
            </a:r>
            <a:r>
              <a:rPr lang="en-GB" sz="1800" dirty="0"/>
              <a:t> di </a:t>
            </a:r>
            <a:r>
              <a:rPr lang="en-GB" sz="1800" dirty="0" err="1"/>
              <a:t>terminologia</a:t>
            </a:r>
            <a:r>
              <a:rPr lang="en-GB" sz="1800" dirty="0"/>
              <a:t> e </a:t>
            </a:r>
            <a:r>
              <a:rPr lang="en-GB" sz="1800" dirty="0" err="1"/>
              <a:t>traduzione</a:t>
            </a:r>
            <a:endParaRPr lang="en-GB" sz="18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218033933"/>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81864" y="183897"/>
            <a:ext cx="7444256" cy="767101"/>
          </a:xfrm>
        </p:spPr>
        <p:txBody>
          <a:bodyPr/>
          <a:lstStyle/>
          <a:p>
            <a:r>
              <a:rPr lang="en-GB" sz="2800" b="1" dirty="0">
                <a:solidFill>
                  <a:srgbClr val="FF0000"/>
                </a:solidFill>
              </a:rPr>
              <a:t>Il </a:t>
            </a:r>
            <a:r>
              <a:rPr lang="en-GB" sz="2800" b="1" dirty="0" err="1">
                <a:solidFill>
                  <a:srgbClr val="FF0000"/>
                </a:solidFill>
              </a:rPr>
              <a:t>ruolo</a:t>
            </a:r>
            <a:r>
              <a:rPr lang="en-GB" sz="2800" b="1" dirty="0">
                <a:solidFill>
                  <a:srgbClr val="FF0000"/>
                </a:solidFill>
              </a:rPr>
              <a:t> </a:t>
            </a:r>
            <a:r>
              <a:rPr lang="en-GB" sz="2800" b="1" dirty="0" err="1">
                <a:solidFill>
                  <a:srgbClr val="FF0000"/>
                </a:solidFill>
              </a:rPr>
              <a:t>dell’Istat</a:t>
            </a:r>
            <a:endParaRPr lang="en-GB" sz="2800" b="1" dirty="0">
              <a:solidFill>
                <a:srgbClr val="FF0000"/>
              </a:solidFill>
            </a:endParaRPr>
          </a:p>
        </p:txBody>
      </p:sp>
      <p:sp>
        <p:nvSpPr>
          <p:cNvPr id="6" name="Segnaposto contenuto 5"/>
          <p:cNvSpPr>
            <a:spLocks noGrp="1"/>
          </p:cNvSpPr>
          <p:nvPr>
            <p:ph idx="1"/>
          </p:nvPr>
        </p:nvSpPr>
        <p:spPr>
          <a:xfrm>
            <a:off x="800100" y="1635646"/>
            <a:ext cx="7543800" cy="2914650"/>
          </a:xfrm>
        </p:spPr>
        <p:txBody>
          <a:bodyPr>
            <a:normAutofit fontScale="70000" lnSpcReduction="20000"/>
          </a:bodyPr>
          <a:lstStyle/>
          <a:p>
            <a:pPr lvl="0">
              <a:buNone/>
            </a:pPr>
            <a:endParaRPr lang="it-IT" dirty="0"/>
          </a:p>
          <a:p>
            <a:pPr lvl="0">
              <a:lnSpc>
                <a:spcPct val="120000"/>
              </a:lnSpc>
              <a:spcBef>
                <a:spcPts val="600"/>
              </a:spcBef>
            </a:pPr>
            <a:r>
              <a:rPr lang="it-IT" dirty="0"/>
              <a:t>Principale produttore di statistica ufficiale in Italia</a:t>
            </a:r>
          </a:p>
          <a:p>
            <a:pPr lvl="1">
              <a:lnSpc>
                <a:spcPct val="120000"/>
              </a:lnSpc>
              <a:spcBef>
                <a:spcPts val="600"/>
              </a:spcBef>
            </a:pPr>
            <a:r>
              <a:rPr lang="it-IT" dirty="0"/>
              <a:t>Coordinatore delle statistiche ufficiali per il Sistema statistico nazionale in Italia con il </a:t>
            </a:r>
            <a:r>
              <a:rPr lang="it-IT" dirty="0" err="1"/>
              <a:t>Sistan</a:t>
            </a:r>
            <a:endParaRPr lang="it-IT" dirty="0"/>
          </a:p>
          <a:p>
            <a:pPr lvl="1">
              <a:lnSpc>
                <a:spcPct val="120000"/>
              </a:lnSpc>
              <a:spcBef>
                <a:spcPts val="600"/>
              </a:spcBef>
            </a:pPr>
            <a:r>
              <a:rPr lang="it-IT" dirty="0"/>
              <a:t>Membro del Sistema statistico europeo coordinato da </a:t>
            </a:r>
            <a:r>
              <a:rPr lang="it-IT" dirty="0" err="1"/>
              <a:t>Eurostat</a:t>
            </a:r>
            <a:endParaRPr lang="it-IT" dirty="0"/>
          </a:p>
          <a:p>
            <a:pPr lvl="1">
              <a:lnSpc>
                <a:spcPct val="120000"/>
              </a:lnSpc>
              <a:spcBef>
                <a:spcPts val="600"/>
              </a:spcBef>
            </a:pPr>
            <a:r>
              <a:rPr lang="it-IT" dirty="0"/>
              <a:t>Membro del sistema internazionale di statistiche ufficiali (metodi della Divisione statistica delle Nazioni Unite)</a:t>
            </a:r>
          </a:p>
          <a:p>
            <a:pPr marL="320040" lvl="1" indent="0">
              <a:lnSpc>
                <a:spcPct val="120000"/>
              </a:lnSpc>
              <a:spcBef>
                <a:spcPts val="600"/>
              </a:spcBef>
              <a:buNone/>
            </a:pPr>
            <a:endParaRPr lang="it-IT" dirty="0"/>
          </a:p>
          <a:p>
            <a:pPr>
              <a:lnSpc>
                <a:spcPct val="120000"/>
              </a:lnSpc>
              <a:spcBef>
                <a:spcPts val="600"/>
              </a:spcBef>
            </a:pPr>
            <a:r>
              <a:rPr lang="en-US" dirty="0"/>
              <a:t>Produce </a:t>
            </a:r>
            <a:r>
              <a:rPr lang="en-US" dirty="0" err="1"/>
              <a:t>statistiche</a:t>
            </a:r>
            <a:r>
              <a:rPr lang="en-US" dirty="0"/>
              <a:t> </a:t>
            </a:r>
            <a:r>
              <a:rPr lang="en-US" dirty="0" err="1"/>
              <a:t>confrontabili</a:t>
            </a:r>
            <a:r>
              <a:rPr lang="en-US" dirty="0"/>
              <a:t>, </a:t>
            </a:r>
            <a:r>
              <a:rPr lang="en-US" dirty="0" err="1"/>
              <a:t>seguendo</a:t>
            </a:r>
            <a:r>
              <a:rPr lang="en-US" dirty="0"/>
              <a:t> </a:t>
            </a:r>
            <a:r>
              <a:rPr lang="en-US" dirty="0" err="1"/>
              <a:t>i</a:t>
            </a:r>
            <a:r>
              <a:rPr lang="en-US" dirty="0"/>
              <a:t> </a:t>
            </a:r>
            <a:r>
              <a:rPr lang="en-US" dirty="0" err="1"/>
              <a:t>regolamenti</a:t>
            </a:r>
            <a:r>
              <a:rPr lang="en-US" dirty="0"/>
              <a:t> </a:t>
            </a:r>
            <a:r>
              <a:rPr lang="en-US" dirty="0" err="1"/>
              <a:t>europei</a:t>
            </a:r>
            <a:r>
              <a:rPr lang="en-US" dirty="0"/>
              <a:t> </a:t>
            </a:r>
            <a:r>
              <a:rPr lang="en-US" dirty="0" err="1"/>
              <a:t>multilingue</a:t>
            </a:r>
            <a:r>
              <a:rPr lang="en-US" dirty="0"/>
              <a:t> (in </a:t>
            </a:r>
            <a:r>
              <a:rPr lang="en-US" dirty="0" err="1"/>
              <a:t>appendice</a:t>
            </a:r>
            <a:r>
              <a:rPr lang="en-US" dirty="0"/>
              <a:t> </a:t>
            </a:r>
            <a:r>
              <a:rPr lang="en-US" dirty="0" err="1"/>
              <a:t>riportano</a:t>
            </a:r>
            <a:r>
              <a:rPr lang="en-US" dirty="0"/>
              <a:t> le </a:t>
            </a:r>
            <a:r>
              <a:rPr lang="en-US" dirty="0" err="1"/>
              <a:t>variabili</a:t>
            </a:r>
            <a:r>
              <a:rPr lang="en-US" dirty="0"/>
              <a:t> di </a:t>
            </a:r>
            <a:r>
              <a:rPr lang="en-US" dirty="0" err="1"/>
              <a:t>indagine</a:t>
            </a:r>
            <a:r>
              <a:rPr lang="en-US" dirty="0"/>
              <a:t>) </a:t>
            </a:r>
          </a:p>
          <a:p>
            <a:pPr lvl="0"/>
            <a:endParaRPr lang="en-US" dirty="0"/>
          </a:p>
          <a:p>
            <a:endParaRPr lang="en-GB"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98974079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900113" y="1923678"/>
            <a:ext cx="7200279" cy="1224136"/>
          </a:xfrm>
        </p:spPr>
        <p:txBody>
          <a:bodyPr>
            <a:noAutofit/>
          </a:bodyPr>
          <a:lstStyle/>
          <a:p>
            <a:pPr algn="ctr"/>
            <a:r>
              <a:rPr lang="en-GB" sz="8000" dirty="0">
                <a:solidFill>
                  <a:srgbClr val="FF0000"/>
                </a:solidFill>
                <a:latin typeface="Lucida Handwriting" panose="03010101010101010101" pitchFamily="66" charset="0"/>
              </a:rPr>
              <a:t>Grazie</a:t>
            </a:r>
            <a:r>
              <a:rPr lang="en-GB" sz="8000" dirty="0" smtClean="0">
                <a:solidFill>
                  <a:srgbClr val="FF0000"/>
                </a:solidFill>
                <a:latin typeface="Lucida Handwriting" panose="03010101010101010101" pitchFamily="66" charset="0"/>
              </a:rPr>
              <a:t>!</a:t>
            </a:r>
            <a:br>
              <a:rPr lang="en-GB" sz="8000" dirty="0" smtClean="0">
                <a:solidFill>
                  <a:srgbClr val="FF0000"/>
                </a:solidFill>
                <a:latin typeface="Lucida Handwriting" panose="03010101010101010101" pitchFamily="66" charset="0"/>
              </a:rPr>
            </a:br>
            <a:r>
              <a:rPr lang="en-GB" sz="2000" dirty="0" smtClean="0">
                <a:solidFill>
                  <a:srgbClr val="FF0000"/>
                </a:solidFill>
                <a:hlinkClick r:id="rId3"/>
              </a:rPr>
              <a:t/>
            </a:r>
            <a:br>
              <a:rPr lang="en-GB" sz="2000" dirty="0" smtClean="0">
                <a:solidFill>
                  <a:srgbClr val="FF0000"/>
                </a:solidFill>
                <a:hlinkClick r:id="rId3"/>
              </a:rPr>
            </a:br>
            <a:r>
              <a:rPr lang="en-GB" sz="2000" dirty="0">
                <a:solidFill>
                  <a:srgbClr val="FF0000"/>
                </a:solidFill>
                <a:hlinkClick r:id="rId3"/>
              </a:rPr>
              <a:t/>
            </a:r>
            <a:br>
              <a:rPr lang="en-GB" sz="2000" dirty="0">
                <a:solidFill>
                  <a:srgbClr val="FF0000"/>
                </a:solidFill>
                <a:hlinkClick r:id="rId3"/>
              </a:rPr>
            </a:br>
            <a:r>
              <a:rPr lang="en-GB" sz="2000" dirty="0" smtClean="0">
                <a:solidFill>
                  <a:schemeClr val="tx1"/>
                </a:solidFill>
              </a:rPr>
              <a:t>b</a:t>
            </a:r>
            <a:r>
              <a:rPr lang="en-GB" sz="2000" dirty="0" smtClean="0">
                <a:solidFill>
                  <a:schemeClr val="tx1"/>
                </a:solidFill>
              </a:rPr>
              <a:t>runini@istat.it, pcollesi@istat.it, rroncati@istat.it, </a:t>
            </a:r>
            <a:r>
              <a:rPr lang="en-GB" sz="2000" dirty="0">
                <a:solidFill>
                  <a:schemeClr val="tx1"/>
                </a:solidFill>
              </a:rPr>
              <a:t>scanu@istat.it</a:t>
            </a:r>
            <a:endParaRPr lang="en-GB" sz="2000" dirty="0">
              <a:solidFill>
                <a:schemeClr val="tx1"/>
              </a:solidFill>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4285016420"/>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97752" y="356932"/>
            <a:ext cx="8229600" cy="594066"/>
          </a:xfrm>
        </p:spPr>
        <p:txBody>
          <a:bodyPr/>
          <a:lstStyle/>
          <a:p>
            <a:r>
              <a:rPr lang="en-GB" sz="2800" b="1" dirty="0">
                <a:solidFill>
                  <a:srgbClr val="FF0000"/>
                </a:solidFill>
              </a:rPr>
              <a:t>La </a:t>
            </a:r>
            <a:r>
              <a:rPr lang="en-GB" sz="2800" b="1" dirty="0" err="1">
                <a:solidFill>
                  <a:srgbClr val="FF0000"/>
                </a:solidFill>
              </a:rPr>
              <a:t>situazione</a:t>
            </a:r>
            <a:r>
              <a:rPr lang="en-GB" sz="2800" b="1" dirty="0">
                <a:solidFill>
                  <a:srgbClr val="FF0000"/>
                </a:solidFill>
              </a:rPr>
              <a:t> </a:t>
            </a:r>
            <a:r>
              <a:rPr lang="en-GB" sz="2800" b="1" dirty="0" err="1">
                <a:solidFill>
                  <a:srgbClr val="FF0000"/>
                </a:solidFill>
              </a:rPr>
              <a:t>fino</a:t>
            </a:r>
            <a:r>
              <a:rPr lang="en-GB" sz="2800" b="1" dirty="0">
                <a:solidFill>
                  <a:srgbClr val="FF0000"/>
                </a:solidFill>
              </a:rPr>
              <a:t> ad </a:t>
            </a:r>
            <a:r>
              <a:rPr lang="en-GB" sz="2800" b="1" dirty="0" err="1">
                <a:solidFill>
                  <a:srgbClr val="FF0000"/>
                </a:solidFill>
              </a:rPr>
              <a:t>ora</a:t>
            </a:r>
            <a:endParaRPr lang="en-GB" sz="2800" b="1" dirty="0">
              <a:solidFill>
                <a:srgbClr val="FF0000"/>
              </a:solidFill>
            </a:endParaRPr>
          </a:p>
        </p:txBody>
      </p:sp>
      <p:sp>
        <p:nvSpPr>
          <p:cNvPr id="6" name="Segnaposto contenuto 5"/>
          <p:cNvSpPr>
            <a:spLocks noGrp="1"/>
          </p:cNvSpPr>
          <p:nvPr>
            <p:ph idx="1"/>
          </p:nvPr>
        </p:nvSpPr>
        <p:spPr>
          <a:xfrm>
            <a:off x="827584" y="1131590"/>
            <a:ext cx="7495336" cy="3456384"/>
          </a:xfrm>
        </p:spPr>
        <p:txBody>
          <a:bodyPr>
            <a:normAutofit fontScale="70000" lnSpcReduction="20000"/>
          </a:bodyPr>
          <a:lstStyle/>
          <a:p>
            <a:pPr marL="0" lvl="0" indent="0">
              <a:lnSpc>
                <a:spcPct val="120000"/>
              </a:lnSpc>
              <a:spcBef>
                <a:spcPts val="600"/>
              </a:spcBef>
              <a:buNone/>
            </a:pPr>
            <a:r>
              <a:rPr lang="it-IT" dirty="0"/>
              <a:t>Un solo emittente: ufficiale ma…</a:t>
            </a:r>
          </a:p>
          <a:p>
            <a:pPr marL="0" lvl="0" indent="0">
              <a:lnSpc>
                <a:spcPct val="120000"/>
              </a:lnSpc>
              <a:spcBef>
                <a:spcPts val="600"/>
              </a:spcBef>
              <a:buNone/>
            </a:pPr>
            <a:endParaRPr lang="it-IT" dirty="0"/>
          </a:p>
          <a:p>
            <a:pPr marL="0" lvl="0" indent="0">
              <a:lnSpc>
                <a:spcPct val="120000"/>
              </a:lnSpc>
              <a:spcBef>
                <a:spcPts val="600"/>
              </a:spcBef>
              <a:buNone/>
            </a:pPr>
            <a:r>
              <a:rPr lang="it-IT" dirty="0"/>
              <a:t>- Molti prodotti molti glossari </a:t>
            </a:r>
            <a:r>
              <a:rPr lang="en-US" dirty="0"/>
              <a:t>(</a:t>
            </a:r>
            <a:r>
              <a:rPr lang="en-US" dirty="0" err="1"/>
              <a:t>molte</a:t>
            </a:r>
            <a:r>
              <a:rPr lang="en-US" dirty="0"/>
              <a:t> </a:t>
            </a:r>
            <a:r>
              <a:rPr lang="en-US" dirty="0" err="1"/>
              <a:t>indagini</a:t>
            </a:r>
            <a:r>
              <a:rPr lang="en-US" dirty="0"/>
              <a:t> </a:t>
            </a:r>
            <a:r>
              <a:rPr lang="en-US" dirty="0" err="1"/>
              <a:t>molti</a:t>
            </a:r>
            <a:r>
              <a:rPr lang="en-US" dirty="0"/>
              <a:t> </a:t>
            </a:r>
            <a:r>
              <a:rPr lang="en-US" dirty="0" err="1"/>
              <a:t>glossari</a:t>
            </a:r>
            <a:r>
              <a:rPr lang="en-US" dirty="0"/>
              <a:t>)</a:t>
            </a:r>
          </a:p>
          <a:p>
            <a:pPr lvl="1">
              <a:lnSpc>
                <a:spcPct val="120000"/>
              </a:lnSpc>
              <a:spcBef>
                <a:spcPts val="600"/>
              </a:spcBef>
            </a:pPr>
            <a:r>
              <a:rPr lang="en-US" dirty="0" err="1"/>
              <a:t>Prodotti</a:t>
            </a:r>
            <a:r>
              <a:rPr lang="en-US" dirty="0"/>
              <a:t> flagship </a:t>
            </a:r>
            <a:r>
              <a:rPr lang="en-US" dirty="0" err="1"/>
              <a:t>ciascuno</a:t>
            </a:r>
            <a:r>
              <a:rPr lang="en-US" dirty="0"/>
              <a:t> con un </a:t>
            </a:r>
            <a:r>
              <a:rPr lang="en-US" dirty="0" err="1"/>
              <a:t>suo</a:t>
            </a:r>
            <a:r>
              <a:rPr lang="en-US" dirty="0"/>
              <a:t> </a:t>
            </a:r>
            <a:r>
              <a:rPr lang="en-US" dirty="0" err="1"/>
              <a:t>glossario</a:t>
            </a:r>
            <a:endParaRPr lang="en-US" dirty="0"/>
          </a:p>
          <a:p>
            <a:pPr lvl="1">
              <a:lnSpc>
                <a:spcPct val="120000"/>
              </a:lnSpc>
              <a:spcBef>
                <a:spcPts val="600"/>
              </a:spcBef>
            </a:pPr>
            <a:r>
              <a:rPr lang="en-US" dirty="0" err="1"/>
              <a:t>Comunicati</a:t>
            </a:r>
            <a:r>
              <a:rPr lang="en-US" dirty="0"/>
              <a:t> </a:t>
            </a:r>
            <a:r>
              <a:rPr lang="en-US" dirty="0" err="1"/>
              <a:t>stampa</a:t>
            </a:r>
            <a:r>
              <a:rPr lang="en-US" dirty="0"/>
              <a:t> </a:t>
            </a:r>
            <a:r>
              <a:rPr lang="en-US" dirty="0" err="1"/>
              <a:t>ciascuno</a:t>
            </a:r>
            <a:r>
              <a:rPr lang="en-US" dirty="0"/>
              <a:t> con un </a:t>
            </a:r>
            <a:r>
              <a:rPr lang="en-US" dirty="0" err="1"/>
              <a:t>suo</a:t>
            </a:r>
            <a:r>
              <a:rPr lang="en-US" dirty="0"/>
              <a:t> </a:t>
            </a:r>
            <a:r>
              <a:rPr lang="en-US" dirty="0" err="1"/>
              <a:t>glossario</a:t>
            </a:r>
            <a:endParaRPr lang="en-US" dirty="0"/>
          </a:p>
          <a:p>
            <a:pPr marL="0" indent="0">
              <a:lnSpc>
                <a:spcPct val="120000"/>
              </a:lnSpc>
              <a:spcBef>
                <a:spcPts val="600"/>
              </a:spcBef>
              <a:buNone/>
            </a:pPr>
            <a:r>
              <a:rPr lang="en-US" dirty="0"/>
              <a:t>- </a:t>
            </a:r>
            <a:r>
              <a:rPr lang="en-US" dirty="0" err="1"/>
              <a:t>Quali</a:t>
            </a:r>
            <a:r>
              <a:rPr lang="en-US" dirty="0"/>
              <a:t>  </a:t>
            </a:r>
            <a:r>
              <a:rPr lang="en-US" dirty="0" err="1"/>
              <a:t>effetti</a:t>
            </a:r>
            <a:r>
              <a:rPr lang="en-US" dirty="0"/>
              <a:t> per la </a:t>
            </a:r>
            <a:r>
              <a:rPr lang="en-US" dirty="0" err="1"/>
              <a:t>terminologia</a:t>
            </a:r>
            <a:r>
              <a:rPr lang="en-US" dirty="0"/>
              <a:t>?</a:t>
            </a:r>
          </a:p>
          <a:p>
            <a:pPr marL="0" indent="0">
              <a:lnSpc>
                <a:spcPct val="120000"/>
              </a:lnSpc>
              <a:spcBef>
                <a:spcPts val="600"/>
              </a:spcBef>
              <a:buNone/>
            </a:pPr>
            <a:r>
              <a:rPr lang="en-US" dirty="0"/>
              <a:t>- </a:t>
            </a:r>
            <a:r>
              <a:rPr lang="en-US" dirty="0" err="1"/>
              <a:t>Quante</a:t>
            </a:r>
            <a:r>
              <a:rPr lang="en-US" dirty="0"/>
              <a:t> </a:t>
            </a:r>
            <a:r>
              <a:rPr lang="en-US" dirty="0" err="1"/>
              <a:t>definizioni</a:t>
            </a:r>
            <a:r>
              <a:rPr lang="en-US" dirty="0"/>
              <a:t> per </a:t>
            </a:r>
            <a:r>
              <a:rPr lang="en-US" dirty="0" err="1"/>
              <a:t>uno</a:t>
            </a:r>
            <a:r>
              <a:rPr lang="en-US" dirty="0"/>
              <a:t> </a:t>
            </a:r>
            <a:r>
              <a:rPr lang="en-US" dirty="0" err="1"/>
              <a:t>stesso</a:t>
            </a:r>
            <a:r>
              <a:rPr lang="en-US" dirty="0"/>
              <a:t> lemma?</a:t>
            </a:r>
          </a:p>
          <a:p>
            <a:pPr lvl="1">
              <a:lnSpc>
                <a:spcPct val="120000"/>
              </a:lnSpc>
              <a:spcBef>
                <a:spcPts val="600"/>
              </a:spcBef>
            </a:pPr>
            <a:r>
              <a:rPr lang="en-US" dirty="0" err="1"/>
              <a:t>Abitazione</a:t>
            </a:r>
            <a:r>
              <a:rPr lang="en-US" dirty="0"/>
              <a:t> (</a:t>
            </a:r>
            <a:r>
              <a:rPr lang="en-US" dirty="0" err="1"/>
              <a:t>Censimenti</a:t>
            </a:r>
            <a:r>
              <a:rPr lang="en-US" dirty="0"/>
              <a:t>, </a:t>
            </a:r>
            <a:r>
              <a:rPr lang="en-US" dirty="0" err="1"/>
              <a:t>Rilevazione</a:t>
            </a:r>
            <a:r>
              <a:rPr lang="en-US" dirty="0"/>
              <a:t> sui </a:t>
            </a:r>
            <a:r>
              <a:rPr lang="en-US" dirty="0" err="1"/>
              <a:t>permessi</a:t>
            </a:r>
            <a:r>
              <a:rPr lang="en-US" dirty="0"/>
              <a:t> di </a:t>
            </a:r>
            <a:r>
              <a:rPr lang="en-US" dirty="0" err="1"/>
              <a:t>costruire</a:t>
            </a:r>
            <a:r>
              <a:rPr lang="en-US" dirty="0"/>
              <a:t>)</a:t>
            </a:r>
          </a:p>
          <a:p>
            <a:pPr lvl="1">
              <a:lnSpc>
                <a:spcPct val="120000"/>
              </a:lnSpc>
              <a:spcBef>
                <a:spcPts val="600"/>
              </a:spcBef>
            </a:pPr>
            <a:r>
              <a:rPr lang="en-US" dirty="0"/>
              <a:t>Valore </a:t>
            </a:r>
            <a:r>
              <a:rPr lang="en-US" dirty="0" err="1"/>
              <a:t>aggiunto</a:t>
            </a:r>
            <a:endParaRPr lang="en-US" dirty="0"/>
          </a:p>
          <a:p>
            <a:pPr lvl="1">
              <a:lnSpc>
                <a:spcPct val="120000"/>
              </a:lnSpc>
              <a:spcBef>
                <a:spcPts val="600"/>
              </a:spcBef>
            </a:pPr>
            <a:r>
              <a:rPr lang="en-US" dirty="0" err="1"/>
              <a:t>Fatturato</a:t>
            </a:r>
            <a:endParaRPr lang="en-US"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100616475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1008" y="461845"/>
            <a:ext cx="6781800" cy="504056"/>
          </a:xfrm>
        </p:spPr>
        <p:txBody>
          <a:bodyPr>
            <a:noAutofit/>
          </a:bodyPr>
          <a:lstStyle/>
          <a:p>
            <a:r>
              <a:rPr lang="it-IT" sz="2800" b="1" dirty="0">
                <a:solidFill>
                  <a:srgbClr val="FF0000"/>
                </a:solidFill>
              </a:rPr>
              <a:t>Esempio 1: Abitazione</a:t>
            </a:r>
          </a:p>
        </p:txBody>
      </p:sp>
      <p:pic>
        <p:nvPicPr>
          <p:cNvPr id="9" name="Segnaposto contenuto 8"/>
          <p:cNvPicPr>
            <a:picLocks noGrp="1"/>
          </p:cNvPicPr>
          <p:nvPr>
            <p:ph idx="1"/>
          </p:nvPr>
        </p:nvPicPr>
        <p:blipFill>
          <a:blip r:embed="rId3"/>
          <a:stretch>
            <a:fillRect/>
          </a:stretch>
        </p:blipFill>
        <p:spPr>
          <a:xfrm>
            <a:off x="760371" y="1069346"/>
            <a:ext cx="7596000" cy="3355427"/>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2901923901"/>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4896" y="413430"/>
            <a:ext cx="8229600" cy="529568"/>
          </a:xfrm>
        </p:spPr>
        <p:txBody>
          <a:bodyPr/>
          <a:lstStyle/>
          <a:p>
            <a:r>
              <a:rPr lang="it-IT" sz="2800" b="1" dirty="0">
                <a:solidFill>
                  <a:srgbClr val="FF0000"/>
                </a:solidFill>
              </a:rPr>
              <a:t>Esempio 2: Valore aggiunto</a:t>
            </a:r>
          </a:p>
        </p:txBody>
      </p:sp>
      <p:pic>
        <p:nvPicPr>
          <p:cNvPr id="4" name="Segnaposto contenuto 3"/>
          <p:cNvPicPr>
            <a:picLocks noGrp="1"/>
          </p:cNvPicPr>
          <p:nvPr>
            <p:ph idx="1"/>
          </p:nvPr>
        </p:nvPicPr>
        <p:blipFill>
          <a:blip r:embed="rId3"/>
          <a:stretch>
            <a:fillRect/>
          </a:stretch>
        </p:blipFill>
        <p:spPr>
          <a:xfrm>
            <a:off x="765795" y="953830"/>
            <a:ext cx="7578053" cy="4174776"/>
          </a:xfrm>
          <a:prstGeom prst="rect">
            <a:avLst/>
          </a:prstGeom>
        </p:spPr>
      </p:pic>
    </p:spTree>
    <p:extLst>
      <p:ext uri="{BB962C8B-B14F-4D97-AF65-F5344CB8AC3E}">
        <p14:creationId xmlns:p14="http://schemas.microsoft.com/office/powerpoint/2010/main" val="2034902407"/>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rot="16200000">
            <a:off x="-1214370" y="2280754"/>
            <a:ext cx="4165956" cy="548878"/>
          </a:xfrm>
        </p:spPr>
        <p:txBody>
          <a:bodyPr>
            <a:normAutofit fontScale="90000"/>
          </a:bodyPr>
          <a:lstStyle/>
          <a:p>
            <a:pPr algn="r"/>
            <a:r>
              <a:rPr lang="en-GB" sz="2800" b="1" dirty="0">
                <a:solidFill>
                  <a:srgbClr val="FF0000"/>
                </a:solidFill>
              </a:rPr>
              <a:t>Il </a:t>
            </a:r>
            <a:r>
              <a:rPr lang="en-GB" sz="2800" b="1" dirty="0" err="1">
                <a:solidFill>
                  <a:srgbClr val="FF0000"/>
                </a:solidFill>
              </a:rPr>
              <a:t>glossario</a:t>
            </a:r>
            <a:r>
              <a:rPr lang="en-GB" sz="2800" b="1" dirty="0">
                <a:solidFill>
                  <a:srgbClr val="FF0000"/>
                </a:solidFill>
              </a:rPr>
              <a:t> </a:t>
            </a:r>
            <a:r>
              <a:rPr lang="en-GB" sz="2800" b="1" dirty="0" err="1">
                <a:solidFill>
                  <a:srgbClr val="FF0000"/>
                </a:solidFill>
              </a:rPr>
              <a:t>su</a:t>
            </a:r>
            <a:r>
              <a:rPr lang="en-GB" sz="2800" b="1" dirty="0">
                <a:solidFill>
                  <a:srgbClr val="FF0000"/>
                </a:solidFill>
              </a:rPr>
              <a:t> </a:t>
            </a:r>
            <a:r>
              <a:rPr lang="en-GB" sz="2800" b="1" dirty="0" err="1">
                <a:solidFill>
                  <a:srgbClr val="FF0000"/>
                </a:solidFill>
              </a:rPr>
              <a:t>www.istat.it</a:t>
            </a:r>
            <a:endParaRPr lang="en-GB" sz="2800" b="1" dirty="0">
              <a:solidFill>
                <a:srgbClr val="FF0000"/>
              </a:solidFill>
            </a:endParaRPr>
          </a:p>
        </p:txBody>
      </p:sp>
      <p:sp>
        <p:nvSpPr>
          <p:cNvPr id="6" name="Segnaposto contenuto 5"/>
          <p:cNvSpPr>
            <a:spLocks noGrp="1"/>
          </p:cNvSpPr>
          <p:nvPr>
            <p:ph idx="1"/>
          </p:nvPr>
        </p:nvSpPr>
        <p:spPr/>
        <p:txBody>
          <a:bodyPr>
            <a:normAutofit/>
          </a:bodyPr>
          <a:lstStyle/>
          <a:p>
            <a:pPr lvl="0">
              <a:buNone/>
            </a:pPr>
            <a:endParaRPr lang="it-IT" dirty="0"/>
          </a:p>
          <a:p>
            <a:endParaRPr lang="en-GB"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04" y="309406"/>
            <a:ext cx="6857143" cy="428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59296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rot="16200000">
            <a:off x="-1078720" y="2067923"/>
            <a:ext cx="3829472" cy="624086"/>
          </a:xfrm>
        </p:spPr>
        <p:txBody>
          <a:bodyPr>
            <a:normAutofit/>
          </a:bodyPr>
          <a:lstStyle/>
          <a:p>
            <a:pPr algn="r"/>
            <a:r>
              <a:rPr lang="en-GB" sz="2500" b="1" dirty="0">
                <a:solidFill>
                  <a:srgbClr val="FF0000"/>
                </a:solidFill>
              </a:rPr>
              <a:t>Le </a:t>
            </a:r>
            <a:r>
              <a:rPr lang="en-GB" sz="2500" b="1" dirty="0" err="1">
                <a:solidFill>
                  <a:srgbClr val="FF0000"/>
                </a:solidFill>
              </a:rPr>
              <a:t>classificazioni</a:t>
            </a:r>
            <a:r>
              <a:rPr lang="en-GB" sz="2500" b="1" dirty="0">
                <a:solidFill>
                  <a:srgbClr val="FF0000"/>
                </a:solidFill>
              </a:rPr>
              <a:t> </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346"/>
          <a:stretch/>
        </p:blipFill>
        <p:spPr bwMode="auto">
          <a:xfrm>
            <a:off x="1902139" y="339502"/>
            <a:ext cx="5550181" cy="425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835585" y="1491630"/>
            <a:ext cx="7408823" cy="3096344"/>
          </a:xfrm>
          <a:prstGeom prst="rect">
            <a:avLst/>
          </a:prstGeom>
        </p:spPr>
        <p:txBody>
          <a:bodyPr>
            <a:noAutofit/>
          </a:bodyPr>
          <a:lstStyle/>
          <a:p>
            <a:pPr marL="0" indent="0">
              <a:spcBef>
                <a:spcPts val="600"/>
              </a:spcBef>
              <a:buClr>
                <a:srgbClr val="800000"/>
              </a:buClr>
              <a:buNone/>
            </a:pPr>
            <a:r>
              <a:rPr lang="it-IT" sz="1700" dirty="0"/>
              <a:t>Il tavolo per l’armonizzazione dei metadati  riunisce:</a:t>
            </a:r>
          </a:p>
          <a:p>
            <a:pPr>
              <a:spcBef>
                <a:spcPts val="600"/>
              </a:spcBef>
              <a:buClr>
                <a:srgbClr val="800000"/>
              </a:buClr>
              <a:buFontTx/>
              <a:buChar char="-"/>
            </a:pPr>
            <a:r>
              <a:rPr lang="it-IT" sz="1700" dirty="0"/>
              <a:t>Produttori di dati</a:t>
            </a:r>
          </a:p>
          <a:p>
            <a:pPr>
              <a:spcBef>
                <a:spcPts val="600"/>
              </a:spcBef>
              <a:buClr>
                <a:srgbClr val="800000"/>
              </a:buClr>
              <a:buFontTx/>
              <a:buChar char="-"/>
            </a:pPr>
            <a:r>
              <a:rPr lang="it-IT" sz="1700" dirty="0"/>
              <a:t>Coloro che gestiscono in modo centralizzato fasi del processo (acquisizione e diffusione dati)</a:t>
            </a:r>
          </a:p>
          <a:p>
            <a:pPr>
              <a:spcBef>
                <a:spcPts val="600"/>
              </a:spcBef>
              <a:buClr>
                <a:srgbClr val="800000"/>
              </a:buClr>
              <a:buFontTx/>
              <a:buChar char="-"/>
            </a:pPr>
            <a:endParaRPr lang="it-IT" sz="600" dirty="0"/>
          </a:p>
          <a:p>
            <a:pPr marL="0" indent="0">
              <a:spcBef>
                <a:spcPts val="600"/>
              </a:spcBef>
              <a:buClr>
                <a:srgbClr val="800000"/>
              </a:buClr>
              <a:buNone/>
            </a:pPr>
            <a:r>
              <a:rPr lang="it-IT" sz="1700" dirty="0"/>
              <a:t>Con il fine di giungere, quando possibile: </a:t>
            </a:r>
          </a:p>
          <a:p>
            <a:pPr>
              <a:spcBef>
                <a:spcPts val="600"/>
              </a:spcBef>
              <a:buClr>
                <a:srgbClr val="800000"/>
              </a:buClr>
              <a:buFontTx/>
              <a:buChar char="-"/>
            </a:pPr>
            <a:r>
              <a:rPr lang="it-IT" sz="1700" dirty="0"/>
              <a:t>a lemmi (concetti) e definizioni validi a prescindere dal tema </a:t>
            </a:r>
            <a:br>
              <a:rPr lang="it-IT" sz="1700" dirty="0"/>
            </a:br>
            <a:r>
              <a:rPr lang="it-IT" sz="1700" dirty="0"/>
              <a:t>e dalla fase del processo in cui sono utilizzati</a:t>
            </a:r>
          </a:p>
          <a:p>
            <a:pPr>
              <a:spcBef>
                <a:spcPts val="600"/>
              </a:spcBef>
              <a:buClr>
                <a:srgbClr val="800000"/>
              </a:buClr>
              <a:buFontTx/>
              <a:buChar char="-"/>
            </a:pPr>
            <a:r>
              <a:rPr lang="it-IT" sz="1700" dirty="0"/>
              <a:t>(se un unico lemma non è possibile) a lemmi non ambigui, documentando le possibili relazioni</a:t>
            </a:r>
          </a:p>
        </p:txBody>
      </p:sp>
      <p:sp>
        <p:nvSpPr>
          <p:cNvPr id="4" name="Title 4"/>
          <p:cNvSpPr txBox="1">
            <a:spLocks/>
          </p:cNvSpPr>
          <p:nvPr/>
        </p:nvSpPr>
        <p:spPr>
          <a:xfrm>
            <a:off x="773864" y="464944"/>
            <a:ext cx="6894480" cy="8460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000"/>
              </a:lnSpc>
            </a:pPr>
            <a:r>
              <a:rPr lang="it-IT" altLang="en-US" sz="2800" b="1" dirty="0">
                <a:solidFill>
                  <a:srgbClr val="FF0000"/>
                </a:solidFill>
                <a:latin typeface="+mn-lt"/>
                <a:ea typeface="+mn-ea"/>
                <a:cs typeface="+mn-cs"/>
              </a:rPr>
              <a:t>Come viene gestito il processo </a:t>
            </a:r>
            <a:br>
              <a:rPr lang="it-IT" altLang="en-US" sz="2800" b="1" dirty="0">
                <a:solidFill>
                  <a:srgbClr val="FF0000"/>
                </a:solidFill>
                <a:latin typeface="+mn-lt"/>
                <a:ea typeface="+mn-ea"/>
                <a:cs typeface="+mn-cs"/>
              </a:rPr>
            </a:br>
            <a:r>
              <a:rPr lang="it-IT" altLang="en-US" sz="2800" b="1" dirty="0">
                <a:solidFill>
                  <a:srgbClr val="FF0000"/>
                </a:solidFill>
                <a:latin typeface="+mn-lt"/>
                <a:ea typeface="+mn-ea"/>
                <a:cs typeface="+mn-cs"/>
              </a:rPr>
              <a:t>di armonizzazione in Istat/1</a:t>
            </a:r>
            <a:endParaRPr lang="en-GB" altLang="en-US" sz="2800" b="1" dirty="0">
              <a:solidFill>
                <a:srgbClr val="FF0000"/>
              </a:solidFill>
              <a:latin typeface="+mn-lt"/>
              <a:ea typeface="+mn-ea"/>
              <a:cs typeface="+mn-cs"/>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720467"/>
            <a:ext cx="1014616" cy="294238"/>
          </a:xfrm>
          <a:prstGeom prst="rect">
            <a:avLst/>
          </a:prstGeom>
        </p:spPr>
      </p:pic>
    </p:spTree>
    <p:extLst>
      <p:ext uri="{BB962C8B-B14F-4D97-AF65-F5344CB8AC3E}">
        <p14:creationId xmlns:p14="http://schemas.microsoft.com/office/powerpoint/2010/main" val="1267024713"/>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88426551"/>
              </p:ext>
            </p:extLst>
          </p:nvPr>
        </p:nvGraphicFramePr>
        <p:xfrm>
          <a:off x="539552" y="1491630"/>
          <a:ext cx="8208912" cy="3384376"/>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xmlns="" val="20000"/>
                    </a:ext>
                  </a:extLst>
                </a:gridCol>
                <a:gridCol w="1670442">
                  <a:extLst>
                    <a:ext uri="{9D8B030D-6E8A-4147-A177-3AD203B41FA5}">
                      <a16:colId xmlns:a16="http://schemas.microsoft.com/office/drawing/2014/main" xmlns="" val="20001"/>
                    </a:ext>
                  </a:extLst>
                </a:gridCol>
                <a:gridCol w="2550889">
                  <a:extLst>
                    <a:ext uri="{9D8B030D-6E8A-4147-A177-3AD203B41FA5}">
                      <a16:colId xmlns:a16="http://schemas.microsoft.com/office/drawing/2014/main" xmlns="" val="20002"/>
                    </a:ext>
                  </a:extLst>
                </a:gridCol>
                <a:gridCol w="2835453">
                  <a:extLst>
                    <a:ext uri="{9D8B030D-6E8A-4147-A177-3AD203B41FA5}">
                      <a16:colId xmlns:a16="http://schemas.microsoft.com/office/drawing/2014/main" xmlns="" val="20003"/>
                    </a:ext>
                  </a:extLst>
                </a:gridCol>
              </a:tblGrid>
              <a:tr h="421489">
                <a:tc>
                  <a:txBody>
                    <a:bodyPr/>
                    <a:lstStyle/>
                    <a:p>
                      <a:r>
                        <a:rPr lang="it-IT" sz="1300" dirty="0"/>
                        <a:t>Fasi</a:t>
                      </a:r>
                    </a:p>
                  </a:txBody>
                  <a:tcPr marL="82439" marR="82439" marT="30915" marB="30915"/>
                </a:tc>
                <a:tc>
                  <a:txBody>
                    <a:bodyPr/>
                    <a:lstStyle/>
                    <a:p>
                      <a:r>
                        <a:rPr lang="it-IT" sz="1300" dirty="0"/>
                        <a:t>Chi</a:t>
                      </a:r>
                      <a:r>
                        <a:rPr lang="it-IT" sz="1300" baseline="0" dirty="0"/>
                        <a:t> partecipa</a:t>
                      </a:r>
                      <a:endParaRPr lang="it-IT" sz="1300" dirty="0"/>
                    </a:p>
                  </a:txBody>
                  <a:tcPr marL="82439" marR="82439" marT="30915" marB="30915"/>
                </a:tc>
                <a:tc>
                  <a:txBody>
                    <a:bodyPr/>
                    <a:lstStyle/>
                    <a:p>
                      <a:r>
                        <a:rPr lang="it-IT" sz="1300" dirty="0"/>
                        <a:t>Cosa fanno</a:t>
                      </a:r>
                    </a:p>
                  </a:txBody>
                  <a:tcPr marL="82439" marR="82439" marT="30915" marB="30915"/>
                </a:tc>
                <a:tc>
                  <a:txBody>
                    <a:bodyPr/>
                    <a:lstStyle/>
                    <a:p>
                      <a:r>
                        <a:rPr lang="it-IT" sz="1300" dirty="0"/>
                        <a:t>Esempio</a:t>
                      </a:r>
                    </a:p>
                  </a:txBody>
                  <a:tcPr marL="82439" marR="82439" marT="30915" marB="30915"/>
                </a:tc>
                <a:extLst>
                  <a:ext uri="{0D108BD9-81ED-4DB2-BD59-A6C34878D82A}">
                    <a16:rowId xmlns:a16="http://schemas.microsoft.com/office/drawing/2014/main" xmlns="" val="10000"/>
                  </a:ext>
                </a:extLst>
              </a:tr>
              <a:tr h="910895">
                <a:tc>
                  <a:txBody>
                    <a:bodyPr/>
                    <a:lstStyle/>
                    <a:p>
                      <a:r>
                        <a:rPr lang="it-IT" sz="1300" dirty="0"/>
                        <a:t>Istruttoria</a:t>
                      </a:r>
                    </a:p>
                  </a:txBody>
                  <a:tcPr marL="82439" marR="82439" marT="30915" marB="30915"/>
                </a:tc>
                <a:tc>
                  <a:txBody>
                    <a:bodyPr/>
                    <a:lstStyle/>
                    <a:p>
                      <a:r>
                        <a:rPr lang="it-IT" sz="1300" dirty="0"/>
                        <a:t>Esperti</a:t>
                      </a:r>
                      <a:r>
                        <a:rPr lang="it-IT" sz="1300" baseline="0" dirty="0"/>
                        <a:t> tematici, provenienti dalle strutture che producono dati</a:t>
                      </a:r>
                      <a:endParaRPr lang="it-IT" sz="1300" dirty="0"/>
                    </a:p>
                  </a:txBody>
                  <a:tcPr marL="82439" marR="82439" marT="30915" marB="30915"/>
                </a:tc>
                <a:tc>
                  <a:txBody>
                    <a:bodyPr/>
                    <a:lstStyle/>
                    <a:p>
                      <a:r>
                        <a:rPr lang="it-IT" sz="1300" dirty="0"/>
                        <a:t>Verificano</a:t>
                      </a:r>
                      <a:r>
                        <a:rPr lang="it-IT" sz="1300" baseline="0" dirty="0"/>
                        <a:t> i lemmi e le definizioni usate finora, propongono lemmi e definizioni valide per tutti</a:t>
                      </a:r>
                      <a:endParaRPr lang="it-IT" sz="1300" dirty="0"/>
                    </a:p>
                  </a:txBody>
                  <a:tcPr marL="82439" marR="82439" marT="30915" marB="30915"/>
                </a:tc>
                <a:tc>
                  <a:txBody>
                    <a:bodyPr/>
                    <a:lstStyle/>
                    <a:p>
                      <a:r>
                        <a:rPr lang="it-IT" sz="1300" dirty="0"/>
                        <a:t>Modifica della classificazione dello stato civile per</a:t>
                      </a:r>
                      <a:r>
                        <a:rPr lang="it-IT" sz="1300" baseline="0" dirty="0"/>
                        <a:t> l’istituzione delle unioni civili</a:t>
                      </a:r>
                      <a:endParaRPr lang="it-IT" sz="1300" dirty="0"/>
                    </a:p>
                  </a:txBody>
                  <a:tcPr marL="82439" marR="82439" marT="30915" marB="30915"/>
                </a:tc>
                <a:extLst>
                  <a:ext uri="{0D108BD9-81ED-4DB2-BD59-A6C34878D82A}">
                    <a16:rowId xmlns:a16="http://schemas.microsoft.com/office/drawing/2014/main" xmlns="" val="10001"/>
                  </a:ext>
                </a:extLst>
              </a:tr>
              <a:tr h="1269226">
                <a:tc>
                  <a:txBody>
                    <a:bodyPr/>
                    <a:lstStyle/>
                    <a:p>
                      <a:r>
                        <a:rPr lang="it-IT" sz="1300" dirty="0"/>
                        <a:t>Verifica</a:t>
                      </a:r>
                    </a:p>
                  </a:txBody>
                  <a:tcPr marL="82439" marR="82439" marT="30915" marB="30915"/>
                </a:tc>
                <a:tc>
                  <a:txBody>
                    <a:bodyPr/>
                    <a:lstStyle/>
                    <a:p>
                      <a:r>
                        <a:rPr lang="it-IT" sz="1300" dirty="0"/>
                        <a:t>Esperti di acquisizione</a:t>
                      </a:r>
                      <a:r>
                        <a:rPr lang="it-IT" sz="1300" baseline="0" dirty="0"/>
                        <a:t> e diffusione dati</a:t>
                      </a:r>
                      <a:endParaRPr lang="it-IT" sz="1300" dirty="0"/>
                    </a:p>
                  </a:txBody>
                  <a:tcPr marL="82439" marR="82439" marT="30915" marB="30915"/>
                </a:tc>
                <a:tc>
                  <a:txBody>
                    <a:bodyPr/>
                    <a:lstStyle/>
                    <a:p>
                      <a:r>
                        <a:rPr lang="it-IT" sz="1300" dirty="0"/>
                        <a:t>Verificano l’adeguatezza della proposta ai diversi contesti, completano la proposta per renderla operativa</a:t>
                      </a:r>
                    </a:p>
                  </a:txBody>
                  <a:tcPr marL="82439" marR="82439" marT="30915" marB="30915"/>
                </a:tc>
                <a:tc>
                  <a:txBody>
                    <a:bodyPr/>
                    <a:lstStyle/>
                    <a:p>
                      <a:r>
                        <a:rPr lang="it-IT" sz="1300" dirty="0"/>
                        <a:t>Definizione non ambigua di tutti i termini usati in produzione (ad</a:t>
                      </a:r>
                      <a:r>
                        <a:rPr lang="it-IT" sz="1300" baseline="0" dirty="0"/>
                        <a:t> esempio, condivisione del significato del termine «coniugato» rispetto alla inclusione o meno dei separati)</a:t>
                      </a:r>
                      <a:endParaRPr lang="it-IT" sz="1300" dirty="0"/>
                    </a:p>
                  </a:txBody>
                  <a:tcPr marL="82439" marR="82439" marT="30915" marB="30915"/>
                </a:tc>
                <a:extLst>
                  <a:ext uri="{0D108BD9-81ED-4DB2-BD59-A6C34878D82A}">
                    <a16:rowId xmlns:a16="http://schemas.microsoft.com/office/drawing/2014/main" xmlns="" val="10002"/>
                  </a:ext>
                </a:extLst>
              </a:tr>
              <a:tr h="782766">
                <a:tc>
                  <a:txBody>
                    <a:bodyPr/>
                    <a:lstStyle/>
                    <a:p>
                      <a:r>
                        <a:rPr lang="it-IT" sz="1300" dirty="0"/>
                        <a:t>Validazione</a:t>
                      </a:r>
                    </a:p>
                  </a:txBody>
                  <a:tcPr marL="82439" marR="82439" marT="30915" marB="30915"/>
                </a:tc>
                <a:tc>
                  <a:txBody>
                    <a:bodyPr/>
                    <a:lstStyle/>
                    <a:p>
                      <a:r>
                        <a:rPr lang="it-IT" sz="1300" dirty="0"/>
                        <a:t>Direttori</a:t>
                      </a:r>
                    </a:p>
                  </a:txBody>
                  <a:tcPr marL="82439" marR="82439" marT="30915" marB="30915"/>
                </a:tc>
                <a:tc>
                  <a:txBody>
                    <a:bodyPr/>
                    <a:lstStyle/>
                    <a:p>
                      <a:r>
                        <a:rPr lang="it-IT" sz="1300" dirty="0"/>
                        <a:t>Validano il risultato quando nessun attore coinvolto presenta obiezioni</a:t>
                      </a:r>
                      <a:r>
                        <a:rPr lang="it-IT" sz="1300" baseline="0" dirty="0"/>
                        <a:t> o criticità</a:t>
                      </a:r>
                      <a:endParaRPr lang="it-IT" sz="1300" dirty="0"/>
                    </a:p>
                  </a:txBody>
                  <a:tcPr marL="82439" marR="82439" marT="30915" marB="30915"/>
                </a:tc>
                <a:tc>
                  <a:txBody>
                    <a:bodyPr/>
                    <a:lstStyle/>
                    <a:p>
                      <a:endParaRPr lang="it-IT" sz="1300" dirty="0"/>
                    </a:p>
                  </a:txBody>
                  <a:tcPr marL="82439" marR="82439" marT="30915" marB="30915"/>
                </a:tc>
                <a:extLst>
                  <a:ext uri="{0D108BD9-81ED-4DB2-BD59-A6C34878D82A}">
                    <a16:rowId xmlns:a16="http://schemas.microsoft.com/office/drawing/2014/main" xmlns="" val="10003"/>
                  </a:ext>
                </a:extLst>
              </a:tr>
            </a:tbl>
          </a:graphicData>
        </a:graphic>
      </p:graphicFrame>
      <p:sp>
        <p:nvSpPr>
          <p:cNvPr id="9" name="Title 4"/>
          <p:cNvSpPr txBox="1">
            <a:spLocks/>
          </p:cNvSpPr>
          <p:nvPr/>
        </p:nvSpPr>
        <p:spPr>
          <a:xfrm>
            <a:off x="773864" y="464944"/>
            <a:ext cx="6894480" cy="8460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3000"/>
              </a:lnSpc>
            </a:pPr>
            <a:r>
              <a:rPr lang="it-IT" altLang="en-US" sz="2800" b="1" dirty="0">
                <a:solidFill>
                  <a:srgbClr val="FF0000"/>
                </a:solidFill>
                <a:latin typeface="+mn-lt"/>
                <a:ea typeface="+mn-ea"/>
                <a:cs typeface="+mn-cs"/>
              </a:rPr>
              <a:t>Come viene gestito il processo </a:t>
            </a:r>
            <a:br>
              <a:rPr lang="it-IT" altLang="en-US" sz="2800" b="1" dirty="0">
                <a:solidFill>
                  <a:srgbClr val="FF0000"/>
                </a:solidFill>
                <a:latin typeface="+mn-lt"/>
                <a:ea typeface="+mn-ea"/>
                <a:cs typeface="+mn-cs"/>
              </a:rPr>
            </a:br>
            <a:r>
              <a:rPr lang="it-IT" altLang="en-US" sz="2800" b="1" dirty="0">
                <a:solidFill>
                  <a:srgbClr val="FF0000"/>
                </a:solidFill>
                <a:latin typeface="+mn-lt"/>
                <a:ea typeface="+mn-ea"/>
                <a:cs typeface="+mn-cs"/>
              </a:rPr>
              <a:t>di armonizzazione in Istat/2</a:t>
            </a:r>
            <a:endParaRPr lang="en-GB" altLang="en-US" sz="2800" b="1" dirty="0">
              <a:solidFill>
                <a:srgbClr val="FF0000"/>
              </a:solidFill>
              <a:latin typeface="+mn-lt"/>
              <a:ea typeface="+mn-ea"/>
              <a:cs typeface="+mn-cs"/>
            </a:endParaRPr>
          </a:p>
        </p:txBody>
      </p:sp>
    </p:spTree>
    <p:extLst>
      <p:ext uri="{BB962C8B-B14F-4D97-AF65-F5344CB8AC3E}">
        <p14:creationId xmlns:p14="http://schemas.microsoft.com/office/powerpoint/2010/main" val="3425204716"/>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5838</TotalTime>
  <Words>2636</Words>
  <Application>Microsoft Office PowerPoint</Application>
  <PresentationFormat>Presentazione su schermo (16:9)</PresentationFormat>
  <Paragraphs>249</Paragraphs>
  <Slides>20</Slides>
  <Notes>18</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NewsPrint</vt:lpstr>
      <vt:lpstr>Verso un glossario unico  per la statistica ufficiale italiana    Claudia Brunini, Patrizia Collesi, Roberta Roncati, Mauro Scanu  Istituto nazionale di statistica</vt:lpstr>
      <vt:lpstr>Il ruolo dell’Istat</vt:lpstr>
      <vt:lpstr>La situazione fino ad ora</vt:lpstr>
      <vt:lpstr>Esempio 1: Abitazione</vt:lpstr>
      <vt:lpstr>Esempio 2: Valore aggiunto</vt:lpstr>
      <vt:lpstr>Il glossario su www.istat.it</vt:lpstr>
      <vt:lpstr>Le classificazioni </vt:lpstr>
      <vt:lpstr>Presentazione standard di PowerPoint</vt:lpstr>
      <vt:lpstr>Presentazione standard di PowerPoint</vt:lpstr>
      <vt:lpstr>Presentazione standard di PowerPoint</vt:lpstr>
      <vt:lpstr>Presentazione standard di PowerPoint</vt:lpstr>
      <vt:lpstr>Proposta di nuova governance per il glossario</vt:lpstr>
      <vt:lpstr>La raccolta terminologica</vt:lpstr>
      <vt:lpstr>Il termine </vt:lpstr>
      <vt:lpstr>Caso A: polisemie</vt:lpstr>
      <vt:lpstr>Caso B: sinonimie</vt:lpstr>
      <vt:lpstr>Traduzione del glossario</vt:lpstr>
      <vt:lpstr>Un esempio da IATE</vt:lpstr>
      <vt:lpstr>Sviluppi</vt:lpstr>
      <vt:lpstr>Grazie!   brunini@istat.it, pcollesi@istat.it, rroncati@istat.it, scanu@istat.it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Renzo</dc:creator>
  <cp:lastModifiedBy>Convegni</cp:lastModifiedBy>
  <cp:revision>406</cp:revision>
  <dcterms:created xsi:type="dcterms:W3CDTF">2017-06-28T15:22:15Z</dcterms:created>
  <dcterms:modified xsi:type="dcterms:W3CDTF">2019-05-31T12:07:38Z</dcterms:modified>
</cp:coreProperties>
</file>